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1" r:id="rId3"/>
    <p:sldId id="282" r:id="rId4"/>
    <p:sldId id="258" r:id="rId5"/>
    <p:sldId id="262" r:id="rId6"/>
    <p:sldId id="265" r:id="rId7"/>
    <p:sldId id="264" r:id="rId8"/>
    <p:sldId id="266" r:id="rId9"/>
    <p:sldId id="267" r:id="rId10"/>
    <p:sldId id="263" r:id="rId11"/>
    <p:sldId id="276" r:id="rId12"/>
    <p:sldId id="277" r:id="rId13"/>
    <p:sldId id="270" r:id="rId14"/>
    <p:sldId id="278" r:id="rId15"/>
    <p:sldId id="273" r:id="rId16"/>
    <p:sldId id="279" r:id="rId17"/>
    <p:sldId id="280"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49:54.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0,'472'0,"-449"0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9.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1,'1'2,"0"-1,-1 1,1 0,0-1,0 1,0-1,0 1,1-1,-1 0,0 1,1-1,-1 0,0 0,1 0,0 0,-1 0,4 1,30 15,-15-12,1 0,32 2,14 4,-20-4,1-2,0-2,85-6,-26 0,390 3,-475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0.6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0,'1206'0,"-1191"1,0 1,0 0,19 6,20 2,-34-7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3.1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0,'9'0,"1"0,0 1,-1 0,1 0,-1 1,1 1,-1-1,0 1,0 1,0 0,12 6,-11-5,0 0,1-2,-1 1,1-1,0-1,0 0,23 1,85-5,-50-1,480 3,-526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4.7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0,'7'1,"0"0,0 0,-1 1,1 0,8 4,11 3,-16-7,23 7,0-2,1-1,44 2,-42-6,58 12,-41-5,7 2,-33-5,0-2,42 2,-5-5,108-4,-101-9,-52 7,1 2,27-2,-30 3,0 0,26-7,13-2,-35 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07.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0,'55'21,"50"2,-65-12,0-2,0-3,73 4,385-11,-475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2.2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28,'25'-1,"1"-2,32-7,-31 5,47-3,189 8,-241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4.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29,'93'1,"103"-3,-125-10,-52 7,1 2,27-3,611 5,-321 3,-314-2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5.8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0,'421'0,"-401"1,0 1,34 8,-33-5,1-1,23 0,264-3,-147-2,-139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1:50:17.9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54,'525'0,"-505"-1,0-1,34-8,-32 5,-1 1,25 0,-28 3,11 1,1-2,0-1,31-7,-41 6,0 1,33-1,-31 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983775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3872853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44251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492671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4223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838646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304083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33900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54282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05796-AC64-4AC1-8090-EF6DFFE9959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536352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005796-AC64-4AC1-8090-EF6DFFE99590}"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89321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005796-AC64-4AC1-8090-EF6DFFE99590}" type="datetimeFigureOut">
              <a:rPr lang="en-US" smtClean="0"/>
              <a:t>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85440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005796-AC64-4AC1-8090-EF6DFFE99590}" type="datetimeFigureOut">
              <a:rPr lang="en-US" smtClean="0"/>
              <a:t>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42346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005796-AC64-4AC1-8090-EF6DFFE99590}" type="datetimeFigureOut">
              <a:rPr lang="en-US" smtClean="0"/>
              <a:t>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219096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005796-AC64-4AC1-8090-EF6DFFE99590}"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1792320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005796-AC64-4AC1-8090-EF6DFFE99590}"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8C10E-B71F-4F7A-B1DA-50CFBD687E51}" type="slidenum">
              <a:rPr lang="en-US" smtClean="0"/>
              <a:t>‹#›</a:t>
            </a:fld>
            <a:endParaRPr lang="en-US"/>
          </a:p>
        </p:txBody>
      </p:sp>
    </p:spTree>
    <p:extLst>
      <p:ext uri="{BB962C8B-B14F-4D97-AF65-F5344CB8AC3E}">
        <p14:creationId xmlns:p14="http://schemas.microsoft.com/office/powerpoint/2010/main" val="3354089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005796-AC64-4AC1-8090-EF6DFFE99590}" type="datetimeFigureOut">
              <a:rPr lang="en-US" smtClean="0"/>
              <a:t>2/7/2023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18C10E-B71F-4F7A-B1DA-50CFBD687E51}" type="slidenum">
              <a:rPr lang="en-US" smtClean="0"/>
              <a:t>‹#›</a:t>
            </a:fld>
            <a:endParaRPr lang="en-US"/>
          </a:p>
        </p:txBody>
      </p:sp>
    </p:spTree>
    <p:extLst>
      <p:ext uri="{BB962C8B-B14F-4D97-AF65-F5344CB8AC3E}">
        <p14:creationId xmlns:p14="http://schemas.microsoft.com/office/powerpoint/2010/main" val="24730899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6.xml"/><Relationship Id="rId18" Type="http://schemas.openxmlformats.org/officeDocument/2006/relationships/image" Target="../media/image16.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3.png"/><Relationship Id="rId17" Type="http://schemas.openxmlformats.org/officeDocument/2006/relationships/customXml" Target="../ink/ink8.xml"/><Relationship Id="rId2" Type="http://schemas.openxmlformats.org/officeDocument/2006/relationships/image" Target="../media/image8.png"/><Relationship Id="rId16" Type="http://schemas.openxmlformats.org/officeDocument/2006/relationships/image" Target="../media/image15.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2.png"/><Relationship Id="rId19" Type="http://schemas.openxmlformats.org/officeDocument/2006/relationships/customXml" Target="../ink/ink9.xml"/><Relationship Id="rId4" Type="http://schemas.openxmlformats.org/officeDocument/2006/relationships/image" Target="../media/image9.png"/><Relationship Id="rId9" Type="http://schemas.openxmlformats.org/officeDocument/2006/relationships/customXml" Target="../ink/ink4.xml"/><Relationship Id="rId14" Type="http://schemas.openxmlformats.org/officeDocument/2006/relationships/image" Target="../media/image14.pn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C9F3A513-1081-399E-9AC7-97EDE173B07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09943C5-0009-3DE9-60BF-2F5802D7CD4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CO2 Emission Trends</a:t>
            </a:r>
          </a:p>
        </p:txBody>
      </p:sp>
    </p:spTree>
    <p:extLst>
      <p:ext uri="{BB962C8B-B14F-4D97-AF65-F5344CB8AC3E}">
        <p14:creationId xmlns:p14="http://schemas.microsoft.com/office/powerpoint/2010/main" val="87570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F298-0EAD-E704-F285-7762EF9C8AC0}"/>
              </a:ext>
            </a:extLst>
          </p:cNvPr>
          <p:cNvSpPr>
            <a:spLocks noGrp="1"/>
          </p:cNvSpPr>
          <p:nvPr>
            <p:ph type="title"/>
          </p:nvPr>
        </p:nvSpPr>
        <p:spPr>
          <a:xfrm>
            <a:off x="677333" y="609600"/>
            <a:ext cx="11136203" cy="788894"/>
          </a:xfrm>
        </p:spPr>
        <p:txBody>
          <a:bodyPr>
            <a:normAutofit/>
          </a:bodyPr>
          <a:lstStyle/>
          <a:p>
            <a:r>
              <a:rPr lang="en-US" sz="3200" dirty="0"/>
              <a:t>Model Comparison (Removing Exponential Outlier)</a:t>
            </a:r>
          </a:p>
        </p:txBody>
      </p:sp>
      <p:pic>
        <p:nvPicPr>
          <p:cNvPr id="5" name="Picture 4" descr="Chart, line chart&#10;&#10;Description automatically generated">
            <a:extLst>
              <a:ext uri="{FF2B5EF4-FFF2-40B4-BE49-F238E27FC236}">
                <a16:creationId xmlns:a16="http://schemas.microsoft.com/office/drawing/2014/main" id="{D1394B2B-2D32-9092-E638-4F3151657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1224" y="2240117"/>
            <a:ext cx="6282313" cy="2974109"/>
          </a:xfrm>
          <a:prstGeom prst="rect">
            <a:avLst/>
          </a:prstGeom>
        </p:spPr>
      </p:pic>
      <p:sp>
        <p:nvSpPr>
          <p:cNvPr id="6" name="TextBox 5">
            <a:extLst>
              <a:ext uri="{FF2B5EF4-FFF2-40B4-BE49-F238E27FC236}">
                <a16:creationId xmlns:a16="http://schemas.microsoft.com/office/drawing/2014/main" id="{A87C44FC-D7D3-A455-8524-930ADBAACCE5}"/>
              </a:ext>
            </a:extLst>
          </p:cNvPr>
          <p:cNvSpPr txBox="1"/>
          <p:nvPr/>
        </p:nvSpPr>
        <p:spPr>
          <a:xfrm flipH="1">
            <a:off x="542863" y="1465015"/>
            <a:ext cx="4988361" cy="4801314"/>
          </a:xfrm>
          <a:prstGeom prst="rect">
            <a:avLst/>
          </a:prstGeom>
          <a:noFill/>
        </p:spPr>
        <p:txBody>
          <a:bodyPr wrap="square" rtlCol="0">
            <a:spAutoFit/>
          </a:bodyPr>
          <a:lstStyle/>
          <a:p>
            <a:pPr marL="342900" indent="-342900" algn="l">
              <a:buAutoNum type="arabicParenR"/>
            </a:pPr>
            <a:r>
              <a:rPr lang="en-US" b="0" i="0" dirty="0">
                <a:effectLst/>
                <a:latin typeface="-apple-system"/>
              </a:rPr>
              <a:t>Since 1900 the emission growth rate has drastically increased</a:t>
            </a:r>
            <a:r>
              <a:rPr lang="en-US" dirty="0">
                <a:latin typeface="-apple-system"/>
              </a:rPr>
              <a:t>.</a:t>
            </a:r>
            <a:r>
              <a:rPr lang="en-US" b="0" i="0" dirty="0">
                <a:effectLst/>
                <a:latin typeface="-apple-system"/>
              </a:rPr>
              <a:t> The predicted emission shifted upward over the years. </a:t>
            </a:r>
          </a:p>
          <a:p>
            <a:pPr marL="342900" indent="-342900" algn="l">
              <a:buAutoNum type="arabicParenR"/>
            </a:pPr>
            <a:endParaRPr lang="en-US" b="0" i="0" dirty="0">
              <a:effectLst/>
              <a:latin typeface="-apple-system"/>
            </a:endParaRPr>
          </a:p>
          <a:p>
            <a:pPr marL="342900" indent="-342900" algn="l">
              <a:buAutoNum type="arabicParenR"/>
            </a:pPr>
            <a:r>
              <a:rPr lang="en-US" b="0" i="0" dirty="0">
                <a:effectLst/>
                <a:latin typeface="-apple-system"/>
              </a:rPr>
              <a:t>The graphs shows that the emission level does seems to want to plateau in term of growth rate.</a:t>
            </a:r>
          </a:p>
          <a:p>
            <a:pPr marL="342900" indent="-342900" algn="l">
              <a:buAutoNum type="arabicParenR"/>
            </a:pPr>
            <a:endParaRPr lang="en-US" dirty="0">
              <a:latin typeface="-apple-system"/>
            </a:endParaRPr>
          </a:p>
          <a:p>
            <a:pPr marL="342900" indent="-342900" algn="l">
              <a:buAutoNum type="arabicParenR"/>
            </a:pPr>
            <a:r>
              <a:rPr lang="en-US" b="0" i="0" dirty="0">
                <a:effectLst/>
                <a:latin typeface="-apple-system"/>
              </a:rPr>
              <a:t>All graphs shows that the CO2 level will keep increasing with the current global emission rate. This is true for all 3 predictions. </a:t>
            </a:r>
          </a:p>
          <a:p>
            <a:pPr algn="l"/>
            <a:endParaRPr lang="en-US" dirty="0">
              <a:solidFill>
                <a:srgbClr val="24292F"/>
              </a:solidFill>
              <a:latin typeface="-apple-system"/>
            </a:endParaRPr>
          </a:p>
          <a:p>
            <a:pPr algn="l"/>
            <a:endParaRPr lang="en-US" b="0" i="0" dirty="0">
              <a:solidFill>
                <a:srgbClr val="24292F"/>
              </a:solidFill>
              <a:effectLst/>
              <a:latin typeface="-apple-system"/>
            </a:endParaRPr>
          </a:p>
          <a:p>
            <a:pPr algn="ctr"/>
            <a:r>
              <a:rPr lang="en-US" b="0" i="0" dirty="0">
                <a:solidFill>
                  <a:schemeClr val="accent5"/>
                </a:solidFill>
                <a:effectLst/>
                <a:latin typeface="-apple-system"/>
              </a:rPr>
              <a:t>Hence, we will not meet the Paris Accord Goal of around ~16000 MtCO2 by 2030 (assuming same trend).</a:t>
            </a:r>
          </a:p>
          <a:p>
            <a:endParaRPr lang="en-US" dirty="0"/>
          </a:p>
        </p:txBody>
      </p:sp>
    </p:spTree>
    <p:extLst>
      <p:ext uri="{BB962C8B-B14F-4D97-AF65-F5344CB8AC3E}">
        <p14:creationId xmlns:p14="http://schemas.microsoft.com/office/powerpoint/2010/main" val="397087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DC73-9F65-B38A-8821-06C53582DEAE}"/>
              </a:ext>
            </a:extLst>
          </p:cNvPr>
          <p:cNvSpPr>
            <a:spLocks noGrp="1"/>
          </p:cNvSpPr>
          <p:nvPr>
            <p:ph type="title"/>
          </p:nvPr>
        </p:nvSpPr>
        <p:spPr/>
        <p:txBody>
          <a:bodyPr/>
          <a:lstStyle/>
          <a:p>
            <a:r>
              <a:rPr lang="en-US" dirty="0">
                <a:solidFill>
                  <a:schemeClr val="accent2"/>
                </a:solidFill>
              </a:rPr>
              <a:t>Unsupervised Machine Learning</a:t>
            </a:r>
            <a:br>
              <a:rPr lang="en-US" b="0" i="0" dirty="0">
                <a:solidFill>
                  <a:schemeClr val="accent2"/>
                </a:solidFill>
                <a:effectLst/>
                <a:latin typeface="-apple-system"/>
              </a:rPr>
            </a:br>
            <a:endParaRPr lang="en-US" dirty="0">
              <a:solidFill>
                <a:schemeClr val="accent2"/>
              </a:solidFill>
            </a:endParaRPr>
          </a:p>
        </p:txBody>
      </p:sp>
      <p:sp>
        <p:nvSpPr>
          <p:cNvPr id="3" name="Content Placeholder 2">
            <a:extLst>
              <a:ext uri="{FF2B5EF4-FFF2-40B4-BE49-F238E27FC236}">
                <a16:creationId xmlns:a16="http://schemas.microsoft.com/office/drawing/2014/main" id="{D992AF9E-5190-ED31-62CE-0EDB78CCA758}"/>
              </a:ext>
            </a:extLst>
          </p:cNvPr>
          <p:cNvSpPr>
            <a:spLocks noGrp="1"/>
          </p:cNvSpPr>
          <p:nvPr>
            <p:ph idx="1"/>
          </p:nvPr>
        </p:nvSpPr>
        <p:spPr/>
        <p:txBody>
          <a:bodyPr/>
          <a:lstStyle/>
          <a:p>
            <a:pPr marL="0" indent="0">
              <a:buNone/>
            </a:pPr>
            <a:endParaRPr lang="en-US" b="0" i="0" dirty="0">
              <a:solidFill>
                <a:srgbClr val="24292F"/>
              </a:solidFill>
              <a:effectLst/>
              <a:latin typeface="-apple-system"/>
            </a:endParaRPr>
          </a:p>
          <a:p>
            <a:r>
              <a:rPr lang="en-US" b="0" i="0" dirty="0">
                <a:solidFill>
                  <a:srgbClr val="24292F"/>
                </a:solidFill>
                <a:effectLst/>
                <a:latin typeface="-apple-system"/>
              </a:rPr>
              <a:t>By grouping countries together, we can identify large emitting countries quickly and target them to reduce emissions the most. </a:t>
            </a:r>
          </a:p>
          <a:p>
            <a:r>
              <a:rPr lang="en-US" dirty="0">
                <a:solidFill>
                  <a:srgbClr val="24292F"/>
                </a:solidFill>
                <a:latin typeface="-apple-system"/>
              </a:rPr>
              <a:t>U</a:t>
            </a:r>
            <a:r>
              <a:rPr lang="en-US" b="0" i="0" dirty="0">
                <a:solidFill>
                  <a:srgbClr val="24292F"/>
                </a:solidFill>
                <a:effectLst/>
                <a:latin typeface="-apple-system"/>
              </a:rPr>
              <a:t>tilize unsupervised learning techniques, specifically K-means clustering. We </a:t>
            </a:r>
            <a:r>
              <a:rPr lang="en-US" dirty="0">
                <a:solidFill>
                  <a:srgbClr val="24292F"/>
                </a:solidFill>
                <a:latin typeface="-apple-system"/>
              </a:rPr>
              <a:t>analyzed the data at ten-year intervals to also understand historical changes.</a:t>
            </a:r>
            <a:endParaRPr lang="en-US" dirty="0"/>
          </a:p>
        </p:txBody>
      </p:sp>
    </p:spTree>
    <p:extLst>
      <p:ext uri="{BB962C8B-B14F-4D97-AF65-F5344CB8AC3E}">
        <p14:creationId xmlns:p14="http://schemas.microsoft.com/office/powerpoint/2010/main" val="294361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713801" cy="1320800"/>
          </a:xfrm>
          <a:solidFill>
            <a:schemeClr val="bg1"/>
          </a:solidFill>
        </p:spPr>
        <p:txBody>
          <a:bodyPr/>
          <a:lstStyle/>
          <a:p>
            <a:r>
              <a:rPr lang="en-US" dirty="0">
                <a:solidFill>
                  <a:schemeClr val="accent2"/>
                </a:solidFill>
              </a:rPr>
              <a:t>Unsupervised learning with K-mean clustering </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Data preparation</a:t>
            </a:r>
          </a:p>
          <a:p>
            <a:pPr>
              <a:buFont typeface="Courier New" panose="02070309020205020404" pitchFamily="49" charset="0"/>
              <a:buChar char="o"/>
            </a:pPr>
            <a:r>
              <a:rPr lang="en-US" dirty="0"/>
              <a:t>   clean the dataset: remove missing data, since historical data is not complete</a:t>
            </a:r>
          </a:p>
          <a:p>
            <a:pPr>
              <a:buFont typeface="Courier New" panose="02070309020205020404" pitchFamily="49" charset="0"/>
              <a:buChar char="o"/>
            </a:pPr>
            <a:r>
              <a:rPr lang="en-US" dirty="0"/>
              <a:t>   drop non-numeric/ unnecessary features</a:t>
            </a:r>
          </a:p>
          <a:p>
            <a:pPr>
              <a:buFont typeface="Wingdings" panose="05000000000000000000" pitchFamily="2" charset="2"/>
              <a:buChar char="Ø"/>
            </a:pPr>
            <a:r>
              <a:rPr lang="en-US" dirty="0"/>
              <a:t>Standardize the data with </a:t>
            </a:r>
            <a:r>
              <a:rPr lang="en-US" b="1" dirty="0" err="1">
                <a:solidFill>
                  <a:srgbClr val="002060"/>
                </a:solidFill>
              </a:rPr>
              <a:t>StandardScaler</a:t>
            </a:r>
            <a:endParaRPr lang="en-US" b="1" dirty="0">
              <a:solidFill>
                <a:srgbClr val="002060"/>
              </a:solidFill>
            </a:endParaRPr>
          </a:p>
          <a:p>
            <a:pPr>
              <a:buFont typeface="Wingdings" panose="05000000000000000000" pitchFamily="2" charset="2"/>
              <a:buChar char="Ø"/>
            </a:pPr>
            <a:r>
              <a:rPr lang="en-US" dirty="0"/>
              <a:t>Create an</a:t>
            </a:r>
            <a:r>
              <a:rPr lang="en-US" b="1" dirty="0"/>
              <a:t> </a:t>
            </a:r>
            <a:r>
              <a:rPr lang="en-US" b="1" dirty="0">
                <a:solidFill>
                  <a:srgbClr val="002060"/>
                </a:solidFill>
              </a:rPr>
              <a:t>elbow curve </a:t>
            </a:r>
            <a:r>
              <a:rPr lang="en-US" dirty="0"/>
              <a:t>to find the best value for </a:t>
            </a:r>
            <a:r>
              <a:rPr lang="en-US" b="1" dirty="0">
                <a:solidFill>
                  <a:srgbClr val="002060"/>
                </a:solidFill>
              </a:rPr>
              <a:t>K-means</a:t>
            </a:r>
          </a:p>
          <a:p>
            <a:pPr>
              <a:buFont typeface="Wingdings" panose="05000000000000000000" pitchFamily="2" charset="2"/>
              <a:buChar char="Ø"/>
            </a:pPr>
            <a:r>
              <a:rPr lang="en-US" dirty="0">
                <a:solidFill>
                  <a:schemeClr val="tx1"/>
                </a:solidFill>
              </a:rPr>
              <a:t>Initialize and </a:t>
            </a:r>
            <a:r>
              <a:rPr lang="en-US" b="1" dirty="0">
                <a:solidFill>
                  <a:srgbClr val="002060"/>
                </a:solidFill>
              </a:rPr>
              <a:t>fit the model </a:t>
            </a:r>
          </a:p>
          <a:p>
            <a:pPr>
              <a:buFont typeface="Wingdings" panose="05000000000000000000" pitchFamily="2" charset="2"/>
              <a:buChar char="Ø"/>
            </a:pPr>
            <a:r>
              <a:rPr lang="en-US" dirty="0">
                <a:solidFill>
                  <a:schemeClr val="tx1"/>
                </a:solidFill>
              </a:rPr>
              <a:t>Visualize the results: </a:t>
            </a:r>
            <a:r>
              <a:rPr lang="en-US" b="1" dirty="0" err="1">
                <a:solidFill>
                  <a:srgbClr val="002060"/>
                </a:solidFill>
              </a:rPr>
              <a:t>hvplot</a:t>
            </a:r>
            <a:endParaRPr lang="en-US" b="1" dirty="0">
              <a:solidFill>
                <a:srgbClr val="002060"/>
              </a:solidFill>
            </a:endParaRPr>
          </a:p>
        </p:txBody>
      </p:sp>
    </p:spTree>
    <p:extLst>
      <p:ext uri="{BB962C8B-B14F-4D97-AF65-F5344CB8AC3E}">
        <p14:creationId xmlns:p14="http://schemas.microsoft.com/office/powerpoint/2010/main" val="378614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783" y="123602"/>
            <a:ext cx="9354065" cy="646331"/>
          </a:xfrm>
          <a:prstGeom prst="rect">
            <a:avLst/>
          </a:prstGeom>
          <a:noFill/>
        </p:spPr>
        <p:txBody>
          <a:bodyPr wrap="square" rtlCol="0">
            <a:spAutoFit/>
          </a:bodyPr>
          <a:lstStyle/>
          <a:p>
            <a:r>
              <a:rPr lang="en-US" sz="3600" dirty="0"/>
              <a:t> </a:t>
            </a:r>
            <a:r>
              <a:rPr lang="en-US" sz="3600" dirty="0">
                <a:solidFill>
                  <a:schemeClr val="accent2"/>
                </a:solidFill>
              </a:rPr>
              <a:t>Result of K-means clustering </a:t>
            </a:r>
          </a:p>
        </p:txBody>
      </p:sp>
      <p:pic>
        <p:nvPicPr>
          <p:cNvPr id="6" name="Picture 5">
            <a:extLst>
              <a:ext uri="{FF2B5EF4-FFF2-40B4-BE49-F238E27FC236}">
                <a16:creationId xmlns:a16="http://schemas.microsoft.com/office/drawing/2014/main" id="{FF1A4285-D9D0-8925-E554-F24B33E7DC34}"/>
              </a:ext>
            </a:extLst>
          </p:cNvPr>
          <p:cNvPicPr>
            <a:picLocks noChangeAspect="1"/>
          </p:cNvPicPr>
          <p:nvPr/>
        </p:nvPicPr>
        <p:blipFill>
          <a:blip r:embed="rId2"/>
          <a:stretch>
            <a:fillRect/>
          </a:stretch>
        </p:blipFill>
        <p:spPr>
          <a:xfrm>
            <a:off x="6800241" y="3689188"/>
            <a:ext cx="3132437" cy="2608447"/>
          </a:xfrm>
          <a:prstGeom prst="rect">
            <a:avLst/>
          </a:prstGeom>
        </p:spPr>
      </p:pic>
      <p:sp>
        <p:nvSpPr>
          <p:cNvPr id="4" name="TextBox 3"/>
          <p:cNvSpPr txBox="1"/>
          <p:nvPr/>
        </p:nvSpPr>
        <p:spPr>
          <a:xfrm>
            <a:off x="8126395" y="6360874"/>
            <a:ext cx="727906" cy="323165"/>
          </a:xfrm>
          <a:prstGeom prst="rect">
            <a:avLst/>
          </a:prstGeom>
          <a:solidFill>
            <a:schemeClr val="tx2">
              <a:lumMod val="20000"/>
              <a:lumOff val="80000"/>
            </a:schemeClr>
          </a:solidFill>
        </p:spPr>
        <p:txBody>
          <a:bodyPr wrap="square" rtlCol="0">
            <a:spAutoFit/>
          </a:bodyPr>
          <a:lstStyle/>
          <a:p>
            <a:r>
              <a:rPr lang="en-US" sz="1500" b="1" i="1" dirty="0"/>
              <a:t>2021</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2832" y="3897558"/>
            <a:ext cx="3279966" cy="2466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88724" y="6297635"/>
            <a:ext cx="727906" cy="323165"/>
          </a:xfrm>
          <a:prstGeom prst="rect">
            <a:avLst/>
          </a:prstGeom>
          <a:solidFill>
            <a:schemeClr val="tx2">
              <a:lumMod val="20000"/>
              <a:lumOff val="80000"/>
            </a:schemeClr>
          </a:solidFill>
        </p:spPr>
        <p:txBody>
          <a:bodyPr wrap="square" rtlCol="0">
            <a:spAutoFit/>
          </a:bodyPr>
          <a:lstStyle/>
          <a:p>
            <a:r>
              <a:rPr lang="en-US" sz="1500" b="1" i="1" dirty="0"/>
              <a:t>2000</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743" y="3776849"/>
            <a:ext cx="3262548" cy="2520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4457455" y="6364023"/>
            <a:ext cx="727906" cy="323165"/>
          </a:xfrm>
          <a:prstGeom prst="rect">
            <a:avLst/>
          </a:prstGeom>
          <a:solidFill>
            <a:schemeClr val="tx2">
              <a:lumMod val="20000"/>
              <a:lumOff val="80000"/>
            </a:schemeClr>
          </a:solidFill>
        </p:spPr>
        <p:txBody>
          <a:bodyPr wrap="square" rtlCol="0">
            <a:spAutoFit/>
          </a:bodyPr>
          <a:lstStyle/>
          <a:p>
            <a:r>
              <a:rPr lang="en-US" sz="1500" b="1" i="1" dirty="0"/>
              <a:t>2010</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3349" y="668082"/>
            <a:ext cx="2826222" cy="250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8176753" y="3366022"/>
            <a:ext cx="727906" cy="323165"/>
          </a:xfrm>
          <a:prstGeom prst="rect">
            <a:avLst/>
          </a:prstGeom>
          <a:solidFill>
            <a:schemeClr val="tx2">
              <a:lumMod val="20000"/>
              <a:lumOff val="80000"/>
            </a:schemeClr>
          </a:solidFill>
        </p:spPr>
        <p:txBody>
          <a:bodyPr wrap="square" rtlCol="0">
            <a:spAutoFit/>
          </a:bodyPr>
          <a:lstStyle/>
          <a:p>
            <a:r>
              <a:rPr lang="en-US" sz="1500" b="1" i="1" dirty="0"/>
              <a:t>1990</a:t>
            </a: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7273" y="831683"/>
            <a:ext cx="3067538" cy="270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4375815" y="3527605"/>
            <a:ext cx="727906" cy="323165"/>
          </a:xfrm>
          <a:prstGeom prst="rect">
            <a:avLst/>
          </a:prstGeom>
          <a:solidFill>
            <a:schemeClr val="tx2">
              <a:lumMod val="20000"/>
              <a:lumOff val="80000"/>
            </a:schemeClr>
          </a:solidFill>
        </p:spPr>
        <p:txBody>
          <a:bodyPr wrap="square" rtlCol="0">
            <a:spAutoFit/>
          </a:bodyPr>
          <a:lstStyle/>
          <a:p>
            <a:r>
              <a:rPr lang="en-US" sz="1500" b="1" i="1" dirty="0"/>
              <a:t>1980</a:t>
            </a:r>
          </a:p>
        </p:txBody>
      </p:sp>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78" y="716785"/>
            <a:ext cx="3155560" cy="2696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1294941" y="3357441"/>
            <a:ext cx="727906" cy="323165"/>
          </a:xfrm>
          <a:prstGeom prst="rect">
            <a:avLst/>
          </a:prstGeom>
          <a:solidFill>
            <a:schemeClr val="tx2">
              <a:lumMod val="20000"/>
              <a:lumOff val="80000"/>
            </a:schemeClr>
          </a:solidFill>
        </p:spPr>
        <p:txBody>
          <a:bodyPr wrap="square" rtlCol="0">
            <a:spAutoFit/>
          </a:bodyPr>
          <a:lstStyle/>
          <a:p>
            <a:r>
              <a:rPr lang="en-US" sz="1500" b="1" i="1" dirty="0"/>
              <a:t>1970</a:t>
            </a:r>
          </a:p>
        </p:txBody>
      </p:sp>
    </p:spTree>
    <p:extLst>
      <p:ext uri="{BB962C8B-B14F-4D97-AF65-F5344CB8AC3E}">
        <p14:creationId xmlns:p14="http://schemas.microsoft.com/office/powerpoint/2010/main" val="801243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89005"/>
          </a:xfrm>
        </p:spPr>
        <p:txBody>
          <a:bodyPr>
            <a:normAutofit fontScale="90000"/>
          </a:bodyPr>
          <a:lstStyle/>
          <a:p>
            <a:r>
              <a:rPr lang="en-US" dirty="0"/>
              <a:t>Discussion</a:t>
            </a:r>
          </a:p>
        </p:txBody>
      </p:sp>
      <p:sp>
        <p:nvSpPr>
          <p:cNvPr id="4" name="TextBox 3"/>
          <p:cNvSpPr txBox="1"/>
          <p:nvPr/>
        </p:nvSpPr>
        <p:spPr>
          <a:xfrm>
            <a:off x="197708" y="1408671"/>
            <a:ext cx="10157254" cy="4247317"/>
          </a:xfrm>
          <a:prstGeom prst="rect">
            <a:avLst/>
          </a:prstGeom>
          <a:noFill/>
        </p:spPr>
        <p:txBody>
          <a:bodyPr wrap="square" rtlCol="0">
            <a:spAutoFit/>
          </a:bodyPr>
          <a:lstStyle/>
          <a:p>
            <a:pPr marL="285750" indent="-285750">
              <a:buFont typeface="Courier New" panose="02070309020205020404" pitchFamily="49" charset="0"/>
              <a:buChar char="o"/>
            </a:pPr>
            <a:r>
              <a:rPr lang="en-US" dirty="0"/>
              <a:t>Unsupervised learning benefits:</a:t>
            </a:r>
          </a:p>
          <a:p>
            <a:pPr marL="742950" lvl="1" indent="-285750">
              <a:buFont typeface="Courier New" panose="02070309020205020404" pitchFamily="49" charset="0"/>
              <a:buChar char="o"/>
            </a:pPr>
            <a:r>
              <a:rPr lang="en-US" dirty="0"/>
              <a:t>Learn from unlabeled data</a:t>
            </a:r>
          </a:p>
          <a:p>
            <a:pPr marL="742950" lvl="1" indent="-285750">
              <a:buFont typeface="Courier New" panose="02070309020205020404" pitchFamily="49" charset="0"/>
              <a:buChar char="o"/>
            </a:pPr>
            <a:r>
              <a:rPr lang="en-US" dirty="0"/>
              <a:t>Group data into optimal number of clusters by elbow curve</a:t>
            </a:r>
          </a:p>
          <a:p>
            <a:pPr marL="742950" lvl="1" indent="-285750">
              <a:buFont typeface="Courier New" panose="02070309020205020404" pitchFamily="49" charset="0"/>
              <a:buChar char="o"/>
            </a:pPr>
            <a:r>
              <a:rPr lang="en-US" dirty="0"/>
              <a:t>No manual data processing efforts needed</a:t>
            </a:r>
          </a:p>
          <a:p>
            <a:pPr marL="742950" lvl="1"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In the past 50 years, we observed:</a:t>
            </a:r>
          </a:p>
          <a:p>
            <a:pPr marL="742950" lvl="1" indent="-285750">
              <a:buFont typeface="Courier New" panose="02070309020205020404" pitchFamily="49" charset="0"/>
              <a:buChar char="o"/>
            </a:pPr>
            <a:r>
              <a:rPr lang="en-US" dirty="0"/>
              <a:t>There are clear clusters that exist in the data between low, medium and high emitting countries.</a:t>
            </a:r>
          </a:p>
          <a:p>
            <a:pPr marL="742950" lvl="1" indent="-285750">
              <a:buFont typeface="Courier New" panose="02070309020205020404" pitchFamily="49" charset="0"/>
              <a:buChar char="o"/>
            </a:pPr>
            <a:r>
              <a:rPr lang="en-US" dirty="0"/>
              <a:t>The large emitters changed from mostly European countries, to the US, and more recently developing countries like China and India.</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Contribution:</a:t>
            </a:r>
          </a:p>
          <a:p>
            <a:pPr marL="742950" lvl="1" indent="-285750">
              <a:buFont typeface="Courier New" panose="02070309020205020404" pitchFamily="49" charset="0"/>
              <a:buChar char="o"/>
            </a:pPr>
            <a:r>
              <a:rPr lang="en-US" dirty="0"/>
              <a:t>Help policy makers understand the severity of the problem</a:t>
            </a:r>
          </a:p>
          <a:p>
            <a:pPr marL="742950" lvl="1" indent="-285750">
              <a:buFont typeface="Courier New" panose="02070309020205020404" pitchFamily="49" charset="0"/>
              <a:buChar char="o"/>
            </a:pPr>
            <a:r>
              <a:rPr lang="en-US" dirty="0"/>
              <a:t>Show historical trends easily</a:t>
            </a:r>
          </a:p>
          <a:p>
            <a:pPr marL="742950" lvl="1" indent="-285750">
              <a:buFont typeface="Courier New" panose="02070309020205020404" pitchFamily="49" charset="0"/>
              <a:buChar char="o"/>
            </a:pPr>
            <a:r>
              <a:rPr lang="en-US" dirty="0"/>
              <a:t>Identify large emitters for most effectiveness</a:t>
            </a:r>
          </a:p>
        </p:txBody>
      </p:sp>
    </p:spTree>
    <p:extLst>
      <p:ext uri="{BB962C8B-B14F-4D97-AF65-F5344CB8AC3E}">
        <p14:creationId xmlns:p14="http://schemas.microsoft.com/office/powerpoint/2010/main" val="728211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A6D9-3E3B-6133-389D-7B9C0FFB0CE6}"/>
              </a:ext>
            </a:extLst>
          </p:cNvPr>
          <p:cNvSpPr>
            <a:spLocks noGrp="1"/>
          </p:cNvSpPr>
          <p:nvPr>
            <p:ph type="title"/>
          </p:nvPr>
        </p:nvSpPr>
        <p:spPr>
          <a:xfrm>
            <a:off x="677334" y="609600"/>
            <a:ext cx="8596668" cy="766713"/>
          </a:xfrm>
        </p:spPr>
        <p:txBody>
          <a:bodyPr/>
          <a:lstStyle/>
          <a:p>
            <a:r>
              <a:rPr lang="en-US" dirty="0"/>
              <a:t>Deep Neural Network</a:t>
            </a:r>
          </a:p>
        </p:txBody>
      </p:sp>
      <p:sp>
        <p:nvSpPr>
          <p:cNvPr id="3" name="Content Placeholder 2">
            <a:extLst>
              <a:ext uri="{FF2B5EF4-FFF2-40B4-BE49-F238E27FC236}">
                <a16:creationId xmlns:a16="http://schemas.microsoft.com/office/drawing/2014/main" id="{7EB550C7-9ECC-B846-3110-B902D3B327AD}"/>
              </a:ext>
            </a:extLst>
          </p:cNvPr>
          <p:cNvSpPr>
            <a:spLocks noGrp="1"/>
          </p:cNvSpPr>
          <p:nvPr>
            <p:ph idx="1"/>
          </p:nvPr>
        </p:nvSpPr>
        <p:spPr>
          <a:xfrm>
            <a:off x="677334" y="1376313"/>
            <a:ext cx="8596668" cy="969110"/>
          </a:xfrm>
        </p:spPr>
        <p:txBody>
          <a:bodyPr/>
          <a:lstStyle/>
          <a:p>
            <a:r>
              <a:rPr lang="en-US" b="0" i="0" dirty="0">
                <a:solidFill>
                  <a:srgbClr val="24292F"/>
                </a:solidFill>
                <a:effectLst/>
                <a:latin typeface="-apple-system"/>
              </a:rPr>
              <a:t>Deep neural networks can learn from large sets of input data, regardless of data complexity. We wanted to explore deep neural networks to see if it's a good use case for our dataset as well.</a:t>
            </a:r>
          </a:p>
          <a:p>
            <a:endParaRPr lang="en-US" dirty="0"/>
          </a:p>
        </p:txBody>
      </p:sp>
    </p:spTree>
    <p:extLst>
      <p:ext uri="{BB962C8B-B14F-4D97-AF65-F5344CB8AC3E}">
        <p14:creationId xmlns:p14="http://schemas.microsoft.com/office/powerpoint/2010/main" val="3015294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315" y="1249592"/>
            <a:ext cx="8483405" cy="2585323"/>
          </a:xfrm>
          <a:prstGeom prst="rect">
            <a:avLst/>
          </a:prstGeom>
        </p:spPr>
        <p:txBody>
          <a:bodyPr wrap="square">
            <a:spAutoFit/>
          </a:bodyPr>
          <a:lstStyle/>
          <a:p>
            <a:pPr>
              <a:buFont typeface="Wingdings" panose="05000000000000000000" pitchFamily="2" charset="2"/>
              <a:buChar char="Ø"/>
            </a:pPr>
            <a:r>
              <a:rPr lang="en-US" dirty="0"/>
              <a:t>Data preparation</a:t>
            </a:r>
          </a:p>
          <a:p>
            <a:pPr>
              <a:buFont typeface="Courier New" panose="02070309020205020404" pitchFamily="49" charset="0"/>
              <a:buChar char="o"/>
            </a:pPr>
            <a:r>
              <a:rPr lang="en-US" dirty="0"/>
              <a:t>   clean the dataset: </a:t>
            </a:r>
          </a:p>
          <a:p>
            <a:pPr lvl="1">
              <a:buFont typeface="Courier New" panose="02070309020205020404" pitchFamily="49" charset="0"/>
              <a:buChar char="o"/>
            </a:pPr>
            <a:r>
              <a:rPr lang="en-US" dirty="0"/>
              <a:t> clean the missing data</a:t>
            </a:r>
          </a:p>
          <a:p>
            <a:pPr lvl="1">
              <a:buFont typeface="Courier New" panose="02070309020205020404" pitchFamily="49" charset="0"/>
              <a:buChar char="o"/>
            </a:pPr>
            <a:r>
              <a:rPr lang="en-US" dirty="0"/>
              <a:t> drop non-numeric/ unnecessary features: such country code, per-capita</a:t>
            </a:r>
          </a:p>
          <a:p>
            <a:pPr lvl="1">
              <a:buFont typeface="Courier New" panose="02070309020205020404" pitchFamily="49" charset="0"/>
              <a:buChar char="o"/>
            </a:pPr>
            <a:r>
              <a:rPr lang="en-US" dirty="0"/>
              <a:t> standardize the data with </a:t>
            </a:r>
            <a:r>
              <a:rPr lang="en-US" b="1" dirty="0" err="1">
                <a:solidFill>
                  <a:srgbClr val="002060"/>
                </a:solidFill>
              </a:rPr>
              <a:t>StandardScaler</a:t>
            </a:r>
            <a:endParaRPr lang="en-US" b="1" dirty="0">
              <a:solidFill>
                <a:srgbClr val="002060"/>
              </a:solidFill>
            </a:endParaRPr>
          </a:p>
          <a:p>
            <a:pPr lvl="1">
              <a:buFont typeface="Courier New" panose="02070309020205020404" pitchFamily="49" charset="0"/>
              <a:buChar char="o"/>
            </a:pPr>
            <a:r>
              <a:rPr lang="en-US" dirty="0"/>
              <a:t> Split the preprocessed data into </a:t>
            </a:r>
          </a:p>
          <a:p>
            <a:pPr lvl="1"/>
            <a:r>
              <a:rPr lang="en-US" dirty="0"/>
              <a:t>   (1)  our features and targets arrays</a:t>
            </a:r>
          </a:p>
          <a:p>
            <a:pPr lvl="1"/>
            <a:r>
              <a:rPr lang="en-US" dirty="0"/>
              <a:t>   (2)  training and testing dataset</a:t>
            </a:r>
          </a:p>
          <a:p>
            <a:pPr lvl="1"/>
            <a:endParaRPr lang="en-US" dirty="0"/>
          </a:p>
        </p:txBody>
      </p:sp>
      <p:sp>
        <p:nvSpPr>
          <p:cNvPr id="5" name="Rectangle 4"/>
          <p:cNvSpPr/>
          <p:nvPr/>
        </p:nvSpPr>
        <p:spPr>
          <a:xfrm>
            <a:off x="612548" y="3834915"/>
            <a:ext cx="7134287" cy="1477328"/>
          </a:xfrm>
          <a:prstGeom prst="rect">
            <a:avLst/>
          </a:prstGeom>
        </p:spPr>
        <p:txBody>
          <a:bodyPr wrap="square">
            <a:spAutoFit/>
          </a:bodyPr>
          <a:lstStyle/>
          <a:p>
            <a:pPr>
              <a:buFont typeface="Wingdings" panose="05000000000000000000" pitchFamily="2" charset="2"/>
              <a:buChar char="Ø"/>
            </a:pPr>
            <a:r>
              <a:rPr lang="en-US" dirty="0"/>
              <a:t>Define the neural networks: </a:t>
            </a:r>
            <a:r>
              <a:rPr lang="en-US" b="1" dirty="0" err="1">
                <a:solidFill>
                  <a:srgbClr val="002060"/>
                </a:solidFill>
              </a:rPr>
              <a:t>Keras</a:t>
            </a:r>
            <a:r>
              <a:rPr lang="en-US" b="1" dirty="0">
                <a:solidFill>
                  <a:srgbClr val="002060"/>
                </a:solidFill>
              </a:rPr>
              <a:t> library</a:t>
            </a:r>
          </a:p>
          <a:p>
            <a:pPr marL="0" lvl="1">
              <a:buFont typeface="Courier New" panose="02070309020205020404" pitchFamily="49" charset="0"/>
              <a:buChar char="o"/>
            </a:pPr>
            <a:r>
              <a:rPr lang="en-US" dirty="0"/>
              <a:t>   tuned number of </a:t>
            </a:r>
            <a:r>
              <a:rPr lang="en-US" b="1" dirty="0">
                <a:solidFill>
                  <a:srgbClr val="002060"/>
                </a:solidFill>
              </a:rPr>
              <a:t>neurons</a:t>
            </a:r>
            <a:r>
              <a:rPr lang="en-US" dirty="0"/>
              <a:t> and </a:t>
            </a:r>
            <a:r>
              <a:rPr lang="en-US" b="1" dirty="0">
                <a:solidFill>
                  <a:srgbClr val="002060"/>
                </a:solidFill>
              </a:rPr>
              <a:t>hidden layers</a:t>
            </a:r>
          </a:p>
          <a:p>
            <a:pPr marL="0" lvl="1">
              <a:buFont typeface="Courier New" panose="02070309020205020404" pitchFamily="49" charset="0"/>
              <a:buChar char="o"/>
            </a:pPr>
            <a:r>
              <a:rPr lang="en-US" dirty="0"/>
              <a:t>   model training : varying number of </a:t>
            </a:r>
            <a:r>
              <a:rPr lang="en-US" b="1" dirty="0">
                <a:solidFill>
                  <a:srgbClr val="002060"/>
                </a:solidFill>
              </a:rPr>
              <a:t>epochs</a:t>
            </a:r>
          </a:p>
          <a:p>
            <a:pPr marL="0" lvl="1">
              <a:buFont typeface="Courier New" panose="02070309020205020404" pitchFamily="49" charset="0"/>
              <a:buChar char="o"/>
            </a:pPr>
            <a:r>
              <a:rPr lang="en-US" b="1" dirty="0">
                <a:solidFill>
                  <a:srgbClr val="002060"/>
                </a:solidFill>
              </a:rPr>
              <a:t>   </a:t>
            </a:r>
            <a:r>
              <a:rPr lang="en-US" dirty="0"/>
              <a:t>observe model loss and accuracy</a:t>
            </a:r>
          </a:p>
          <a:p>
            <a:pPr>
              <a:buFont typeface="Courier New" panose="02070309020205020404" pitchFamily="49" charset="0"/>
              <a:buChar char="o"/>
            </a:pPr>
            <a:endParaRPr lang="en-US" dirty="0"/>
          </a:p>
        </p:txBody>
      </p:sp>
    </p:spTree>
    <p:extLst>
      <p:ext uri="{BB962C8B-B14F-4D97-AF65-F5344CB8AC3E}">
        <p14:creationId xmlns:p14="http://schemas.microsoft.com/office/powerpoint/2010/main" val="3098816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pic>
        <p:nvPicPr>
          <p:cNvPr id="4" name="Picture 3">
            <a:extLst>
              <a:ext uri="{FF2B5EF4-FFF2-40B4-BE49-F238E27FC236}">
                <a16:creationId xmlns:a16="http://schemas.microsoft.com/office/drawing/2014/main" id="{A8A099B6-3E22-8708-7527-D3C8E75EEABD}"/>
              </a:ext>
            </a:extLst>
          </p:cNvPr>
          <p:cNvPicPr>
            <a:picLocks noChangeAspect="1"/>
          </p:cNvPicPr>
          <p:nvPr/>
        </p:nvPicPr>
        <p:blipFill>
          <a:blip r:embed="rId2"/>
          <a:stretch>
            <a:fillRect/>
          </a:stretch>
        </p:blipFill>
        <p:spPr>
          <a:xfrm>
            <a:off x="6843391" y="1305883"/>
            <a:ext cx="5069063" cy="3437197"/>
          </a:xfrm>
          <a:prstGeom prst="rect">
            <a:avLst/>
          </a:prstGeom>
        </p:spPr>
      </p:pic>
      <p:sp>
        <p:nvSpPr>
          <p:cNvPr id="5" name="Rectangle 4"/>
          <p:cNvSpPr/>
          <p:nvPr/>
        </p:nvSpPr>
        <p:spPr>
          <a:xfrm>
            <a:off x="623366" y="1305884"/>
            <a:ext cx="6096000" cy="3693319"/>
          </a:xfrm>
          <a:prstGeom prst="rect">
            <a:avLst/>
          </a:prstGeom>
        </p:spPr>
        <p:txBody>
          <a:bodyPr>
            <a:spAutoFit/>
          </a:bodyPr>
          <a:lstStyle/>
          <a:p>
            <a:pPr marL="285750" indent="-285750">
              <a:buFont typeface="Courier New" panose="02070309020205020404" pitchFamily="49" charset="0"/>
              <a:buChar char="o"/>
            </a:pPr>
            <a:r>
              <a:rPr lang="en-US" dirty="0"/>
              <a:t>In our case, the target variable is continuous, and the model loss function “</a:t>
            </a:r>
            <a:r>
              <a:rPr lang="en-US" dirty="0" err="1"/>
              <a:t>binary_crossentropy</a:t>
            </a:r>
            <a:r>
              <a:rPr lang="en-US" dirty="0"/>
              <a:t>” is not a good fit for the continuous data. This is shown in the result where the model accuracy is “ 0” after training.</a:t>
            </a:r>
          </a:p>
          <a:p>
            <a:pPr marL="285750" indent="-285750">
              <a:buFont typeface="Courier New" panose="02070309020205020404" pitchFamily="49" charset="0"/>
              <a:buChar char="o"/>
            </a:pPr>
            <a:r>
              <a:rPr lang="en-US" dirty="0"/>
              <a:t>Overcome this problem, we switched the loss function to “ mean square error”. We are able to show that the model is able to reduce the loss and improve accuracy after training. </a:t>
            </a:r>
          </a:p>
          <a:p>
            <a:pPr marL="285750" indent="-285750">
              <a:buFont typeface="Courier New" panose="02070309020205020404" pitchFamily="49" charset="0"/>
              <a:buChar char="o"/>
            </a:pPr>
            <a:r>
              <a:rPr lang="en-US" dirty="0"/>
              <a:t>For this case, it seems to be the case not the good fit because the continues data. We believe using liner regression can give us the best result for our dataset and goal. </a:t>
            </a:r>
          </a:p>
          <a:p>
            <a:pPr marL="285750"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3758478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D9E6-5390-27ED-B8BD-2687A5808DC7}"/>
              </a:ext>
            </a:extLst>
          </p:cNvPr>
          <p:cNvSpPr>
            <a:spLocks noGrp="1"/>
          </p:cNvSpPr>
          <p:nvPr>
            <p:ph type="title"/>
          </p:nvPr>
        </p:nvSpPr>
        <p:spPr/>
        <p:txBody>
          <a:bodyPr/>
          <a:lstStyle/>
          <a:p>
            <a:r>
              <a:rPr lang="en-US" dirty="0"/>
              <a:t>Data Visualization</a:t>
            </a:r>
          </a:p>
        </p:txBody>
      </p:sp>
      <p:sp>
        <p:nvSpPr>
          <p:cNvPr id="3" name="Content Placeholder 2">
            <a:extLst>
              <a:ext uri="{FF2B5EF4-FFF2-40B4-BE49-F238E27FC236}">
                <a16:creationId xmlns:a16="http://schemas.microsoft.com/office/drawing/2014/main" id="{5FA5BB7E-1C46-71A6-89DD-99F914745D86}"/>
              </a:ext>
            </a:extLst>
          </p:cNvPr>
          <p:cNvSpPr>
            <a:spLocks noGrp="1"/>
          </p:cNvSpPr>
          <p:nvPr>
            <p:ph idx="1"/>
          </p:nvPr>
        </p:nvSpPr>
        <p:spPr/>
        <p:txBody>
          <a:bodyPr/>
          <a:lstStyle/>
          <a:p>
            <a:r>
              <a:rPr lang="en-US" dirty="0">
                <a:solidFill>
                  <a:srgbClr val="1D1C1D"/>
                </a:solidFill>
                <a:latin typeface="Slack-Lato"/>
              </a:rPr>
              <a:t>C</a:t>
            </a:r>
            <a:r>
              <a:rPr lang="en-US" b="0" i="0" dirty="0">
                <a:solidFill>
                  <a:srgbClr val="1D1C1D"/>
                </a:solidFill>
                <a:effectLst/>
                <a:latin typeface="Slack-Lato"/>
              </a:rPr>
              <a:t>ountry emission by year</a:t>
            </a:r>
          </a:p>
          <a:p>
            <a:r>
              <a:rPr lang="en-US" b="0" i="0" dirty="0">
                <a:solidFill>
                  <a:srgbClr val="1D1C1D"/>
                </a:solidFill>
                <a:effectLst/>
                <a:latin typeface="Slack-Lato"/>
              </a:rPr>
              <a:t>Country emission by trend (1750-2021)</a:t>
            </a:r>
          </a:p>
          <a:p>
            <a:r>
              <a:rPr lang="en-US" dirty="0">
                <a:solidFill>
                  <a:srgbClr val="1D1C1D"/>
                </a:solidFill>
                <a:latin typeface="Slack-Lato"/>
              </a:rPr>
              <a:t>Global Prediction</a:t>
            </a:r>
            <a:endParaRPr lang="en-US" dirty="0"/>
          </a:p>
        </p:txBody>
      </p:sp>
    </p:spTree>
    <p:extLst>
      <p:ext uri="{BB962C8B-B14F-4D97-AF65-F5344CB8AC3E}">
        <p14:creationId xmlns:p14="http://schemas.microsoft.com/office/powerpoint/2010/main" val="3464377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B698-B3CB-7A56-39C8-377F4832D56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A52DFB7-6915-D818-2D37-BC5244CD71E9}"/>
              </a:ext>
            </a:extLst>
          </p:cNvPr>
          <p:cNvSpPr>
            <a:spLocks noGrp="1"/>
          </p:cNvSpPr>
          <p:nvPr>
            <p:ph idx="1"/>
          </p:nvPr>
        </p:nvSpPr>
        <p:spPr>
          <a:xfrm>
            <a:off x="677334" y="1416518"/>
            <a:ext cx="8843184" cy="5064964"/>
          </a:xfrm>
        </p:spPr>
        <p:txBody>
          <a:bodyPr>
            <a:normAutofit/>
          </a:bodyPr>
          <a:lstStyle/>
          <a:p>
            <a:pPr algn="l"/>
            <a:r>
              <a:rPr lang="en-US" sz="2400" b="0" i="0" dirty="0">
                <a:solidFill>
                  <a:srgbClr val="24292F"/>
                </a:solidFill>
                <a:effectLst/>
                <a:latin typeface="-apple-system"/>
              </a:rPr>
              <a:t>The Paris climate accord goal of CO2 emission by 2030 will not be reached (40% CO2 </a:t>
            </a:r>
            <a:r>
              <a:rPr lang="en-US" sz="2400" b="0" i="0" dirty="0">
                <a:solidFill>
                  <a:schemeClr val="tx1"/>
                </a:solidFill>
                <a:effectLst/>
                <a:latin typeface="-apple-system"/>
              </a:rPr>
              <a:t>emission reduction rate compared to the 1990's level). </a:t>
            </a:r>
            <a:r>
              <a:rPr lang="en-US" sz="2400" b="0" i="0" dirty="0">
                <a:solidFill>
                  <a:schemeClr val="accent5"/>
                </a:solidFill>
                <a:effectLst/>
                <a:latin typeface="-apple-system"/>
              </a:rPr>
              <a:t>Almost triple the target rate set for 2030 (~16000 MtCO2) based on current assumptions.</a:t>
            </a:r>
          </a:p>
          <a:p>
            <a:pPr algn="l"/>
            <a:r>
              <a:rPr lang="en-US" sz="2400" b="0" i="0" dirty="0">
                <a:solidFill>
                  <a:schemeClr val="tx1"/>
                </a:solidFill>
                <a:effectLst/>
                <a:latin typeface="-apple-system"/>
              </a:rPr>
              <a:t>China (30.9%), USA (13.5%), India (7.3%) are the world biggest polluters. </a:t>
            </a:r>
            <a:r>
              <a:rPr lang="en-US" sz="2400" b="0" i="0" dirty="0">
                <a:solidFill>
                  <a:schemeClr val="accent5"/>
                </a:solidFill>
                <a:effectLst/>
                <a:latin typeface="-apple-system"/>
              </a:rPr>
              <a:t>These 3 countries emitted more than 51.7% (19189 MtCO2) of all global CO2 in 2021. </a:t>
            </a:r>
          </a:p>
          <a:p>
            <a:pPr algn="l"/>
            <a:r>
              <a:rPr lang="en-US" sz="2400" b="0" i="0" dirty="0">
                <a:solidFill>
                  <a:schemeClr val="tx1"/>
                </a:solidFill>
                <a:effectLst/>
                <a:latin typeface="-apple-system"/>
              </a:rPr>
              <a:t>Trend of how emitting countries change throughout history. </a:t>
            </a:r>
            <a:r>
              <a:rPr lang="en-US" sz="2400" b="0" i="0" dirty="0">
                <a:solidFill>
                  <a:schemeClr val="accent5"/>
                </a:solidFill>
                <a:effectLst/>
                <a:latin typeface="-apple-system"/>
              </a:rPr>
              <a:t>Largest emitter in 1970 were the USA, as well as in 2000, and eventually they were surpassed by China in 2021, with India close behind.</a:t>
            </a:r>
          </a:p>
          <a:p>
            <a:endParaRPr lang="en-US" dirty="0"/>
          </a:p>
        </p:txBody>
      </p:sp>
    </p:spTree>
    <p:extLst>
      <p:ext uri="{BB962C8B-B14F-4D97-AF65-F5344CB8AC3E}">
        <p14:creationId xmlns:p14="http://schemas.microsoft.com/office/powerpoint/2010/main" val="140131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F951-BD1C-98BD-64A4-33B8B8DDC768}"/>
              </a:ext>
            </a:extLst>
          </p:cNvPr>
          <p:cNvSpPr>
            <a:spLocks noGrp="1"/>
          </p:cNvSpPr>
          <p:nvPr>
            <p:ph type="title"/>
          </p:nvPr>
        </p:nvSpPr>
        <p:spPr>
          <a:xfrm>
            <a:off x="580114" y="369440"/>
            <a:ext cx="8596668" cy="668694"/>
          </a:xfrm>
        </p:spPr>
        <p:txBody>
          <a:bodyPr/>
          <a:lstStyle/>
          <a:p>
            <a:r>
              <a:rPr lang="en-US" dirty="0"/>
              <a:t>What is Climate Change?</a:t>
            </a:r>
          </a:p>
        </p:txBody>
      </p:sp>
      <p:sp>
        <p:nvSpPr>
          <p:cNvPr id="3" name="Content Placeholder 2">
            <a:extLst>
              <a:ext uri="{FF2B5EF4-FFF2-40B4-BE49-F238E27FC236}">
                <a16:creationId xmlns:a16="http://schemas.microsoft.com/office/drawing/2014/main" id="{58C9A3DB-D8F2-2365-EE56-10D0EE574F7C}"/>
              </a:ext>
            </a:extLst>
          </p:cNvPr>
          <p:cNvSpPr>
            <a:spLocks noGrp="1"/>
          </p:cNvSpPr>
          <p:nvPr>
            <p:ph idx="1"/>
          </p:nvPr>
        </p:nvSpPr>
        <p:spPr>
          <a:xfrm>
            <a:off x="272757" y="1259295"/>
            <a:ext cx="5474900" cy="4984230"/>
          </a:xfrm>
        </p:spPr>
        <p:txBody>
          <a:bodyPr>
            <a:normAutofit fontScale="92500" lnSpcReduction="10000"/>
          </a:bodyPr>
          <a:lstStyle/>
          <a:p>
            <a:pPr algn="l"/>
            <a:r>
              <a:rPr lang="en-US" b="0" i="0" dirty="0">
                <a:solidFill>
                  <a:srgbClr val="454545"/>
                </a:solidFill>
                <a:effectLst/>
                <a:latin typeface="Roboto" panose="02000000000000000000" pitchFamily="2" charset="0"/>
              </a:rPr>
              <a:t>Climate change refers to long-term shifts in temperatures and weather patterns. </a:t>
            </a:r>
          </a:p>
          <a:p>
            <a:pPr algn="l"/>
            <a:r>
              <a:rPr lang="en-US" b="0" i="0" dirty="0">
                <a:solidFill>
                  <a:srgbClr val="454545"/>
                </a:solidFill>
                <a:effectLst/>
                <a:latin typeface="Roboto" panose="02000000000000000000" pitchFamily="2" charset="0"/>
              </a:rPr>
              <a:t>Climate changes may be natural, such as through variations in the solar cycle. Since the 1800s, </a:t>
            </a:r>
            <a:r>
              <a:rPr lang="en-US" b="0" i="0" u="none" strike="noStrike" dirty="0">
                <a:solidFill>
                  <a:srgbClr val="000000"/>
                </a:solidFill>
                <a:effectLst/>
                <a:latin typeface="Roboto" panose="02000000000000000000" pitchFamily="2" charset="0"/>
              </a:rPr>
              <a:t>human activities have been the main driver of climate change</a:t>
            </a:r>
            <a:r>
              <a:rPr lang="en-US" b="0" i="0" dirty="0">
                <a:solidFill>
                  <a:srgbClr val="454545"/>
                </a:solidFill>
                <a:effectLst/>
                <a:latin typeface="Roboto" panose="02000000000000000000" pitchFamily="2" charset="0"/>
              </a:rPr>
              <a:t>, primarily due to burning fossil fuels such as coal, oil and gas.</a:t>
            </a:r>
          </a:p>
          <a:p>
            <a:pPr algn="l"/>
            <a:r>
              <a:rPr lang="en-US" b="0" i="0" dirty="0">
                <a:solidFill>
                  <a:srgbClr val="454545"/>
                </a:solidFill>
                <a:effectLst/>
                <a:latin typeface="Roboto" panose="02000000000000000000" pitchFamily="2" charset="0"/>
              </a:rPr>
              <a:t>Burning fossil fuels generates greenhouse gas emissions that act like a blanket wrapped around the Earth, trapping the sun’s heat and raising temperatures.</a:t>
            </a:r>
          </a:p>
          <a:p>
            <a:pPr algn="l"/>
            <a:r>
              <a:rPr lang="en-US" b="0" i="0" dirty="0">
                <a:solidFill>
                  <a:srgbClr val="454545"/>
                </a:solidFill>
                <a:effectLst/>
                <a:latin typeface="Roboto" panose="02000000000000000000" pitchFamily="2" charset="0"/>
              </a:rPr>
              <a:t>Examples of greenhouse gas emissions that are causing climate change include carbon dioxide and methane. </a:t>
            </a:r>
          </a:p>
          <a:p>
            <a:pPr algn="l"/>
            <a:r>
              <a:rPr lang="en-US" b="0" i="0" dirty="0">
                <a:solidFill>
                  <a:srgbClr val="454545"/>
                </a:solidFill>
                <a:effectLst/>
                <a:latin typeface="Roboto" panose="02000000000000000000" pitchFamily="2" charset="0"/>
              </a:rPr>
              <a:t>Energy, industry, transport, buildings, agriculture and land use are among the </a:t>
            </a:r>
            <a:r>
              <a:rPr lang="en-US" b="0" i="0" u="none" strike="noStrike" dirty="0">
                <a:solidFill>
                  <a:srgbClr val="000000"/>
                </a:solidFill>
                <a:effectLst/>
                <a:latin typeface="Roboto" panose="02000000000000000000" pitchFamily="2" charset="0"/>
              </a:rPr>
              <a:t>main contributors to greenhouse gas emissions.</a:t>
            </a:r>
            <a:endParaRPr lang="en-US" b="0" i="0" dirty="0">
              <a:solidFill>
                <a:srgbClr val="454545"/>
              </a:solidFill>
              <a:effectLst/>
              <a:latin typeface="Roboto" panose="02000000000000000000" pitchFamily="2" charset="0"/>
            </a:endParaRPr>
          </a:p>
          <a:p>
            <a:endParaRPr lang="en-US" dirty="0"/>
          </a:p>
        </p:txBody>
      </p:sp>
      <p:sp>
        <p:nvSpPr>
          <p:cNvPr id="4" name="Footer Placeholder 3">
            <a:extLst>
              <a:ext uri="{FF2B5EF4-FFF2-40B4-BE49-F238E27FC236}">
                <a16:creationId xmlns:a16="http://schemas.microsoft.com/office/drawing/2014/main" id="{AA161BA2-4DA2-A2CF-3281-3958145D7FE5}"/>
              </a:ext>
            </a:extLst>
          </p:cNvPr>
          <p:cNvSpPr>
            <a:spLocks noGrp="1"/>
          </p:cNvSpPr>
          <p:nvPr>
            <p:ph type="ftr" sz="quarter" idx="11"/>
          </p:nvPr>
        </p:nvSpPr>
        <p:spPr>
          <a:xfrm>
            <a:off x="677334" y="6243525"/>
            <a:ext cx="8923866" cy="365125"/>
          </a:xfrm>
        </p:spPr>
        <p:txBody>
          <a:bodyPr/>
          <a:lstStyle/>
          <a:p>
            <a:r>
              <a:rPr lang="en-US" dirty="0"/>
              <a:t>Reference: https://www.un.org/en/climatechange/what-is-climate-change | Image: https://www.britannica.com/science/greenhouse-gas </a:t>
            </a:r>
          </a:p>
        </p:txBody>
      </p:sp>
      <p:pic>
        <p:nvPicPr>
          <p:cNvPr id="6" name="Picture 5">
            <a:extLst>
              <a:ext uri="{FF2B5EF4-FFF2-40B4-BE49-F238E27FC236}">
                <a16:creationId xmlns:a16="http://schemas.microsoft.com/office/drawing/2014/main" id="{C92964C6-3F3B-BA84-9B6E-150A4CAF1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1720" y="1489787"/>
            <a:ext cx="6138367" cy="3548744"/>
          </a:xfrm>
          <a:prstGeom prst="rect">
            <a:avLst/>
          </a:prstGeom>
        </p:spPr>
      </p:pic>
    </p:spTree>
    <p:extLst>
      <p:ext uri="{BB962C8B-B14F-4D97-AF65-F5344CB8AC3E}">
        <p14:creationId xmlns:p14="http://schemas.microsoft.com/office/powerpoint/2010/main" val="2288194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FBEE3-5AC0-BF8C-288D-DDAD06480A1B}"/>
              </a:ext>
            </a:extLst>
          </p:cNvPr>
          <p:cNvSpPr>
            <a:spLocks noGrp="1"/>
          </p:cNvSpPr>
          <p:nvPr>
            <p:ph type="title"/>
          </p:nvPr>
        </p:nvSpPr>
        <p:spPr>
          <a:xfrm>
            <a:off x="602689" y="227045"/>
            <a:ext cx="8596668" cy="734008"/>
          </a:xfrm>
        </p:spPr>
        <p:txBody>
          <a:bodyPr/>
          <a:lstStyle/>
          <a:p>
            <a:r>
              <a:rPr lang="en-US" dirty="0"/>
              <a:t>The Paris Agreement</a:t>
            </a:r>
          </a:p>
        </p:txBody>
      </p:sp>
      <p:sp>
        <p:nvSpPr>
          <p:cNvPr id="3" name="Content Placeholder 2">
            <a:extLst>
              <a:ext uri="{FF2B5EF4-FFF2-40B4-BE49-F238E27FC236}">
                <a16:creationId xmlns:a16="http://schemas.microsoft.com/office/drawing/2014/main" id="{8C90322D-3BA4-C463-7222-94D7B3DCC928}"/>
              </a:ext>
            </a:extLst>
          </p:cNvPr>
          <p:cNvSpPr>
            <a:spLocks noGrp="1"/>
          </p:cNvSpPr>
          <p:nvPr>
            <p:ph idx="1"/>
          </p:nvPr>
        </p:nvSpPr>
        <p:spPr>
          <a:xfrm>
            <a:off x="677333" y="961054"/>
            <a:ext cx="9259769" cy="5080308"/>
          </a:xfrm>
        </p:spPr>
        <p:txBody>
          <a:bodyPr>
            <a:normAutofit/>
          </a:bodyPr>
          <a:lstStyle/>
          <a:p>
            <a:pPr algn="l"/>
            <a:endParaRPr lang="en-US" sz="2000" b="0" i="0" dirty="0">
              <a:solidFill>
                <a:srgbClr val="424245"/>
              </a:solidFill>
              <a:effectLst/>
              <a:latin typeface="Merriweather Sans Regular"/>
            </a:endParaRPr>
          </a:p>
          <a:p>
            <a:pPr algn="l"/>
            <a:r>
              <a:rPr lang="en-US" sz="2000" b="0" i="0" dirty="0">
                <a:solidFill>
                  <a:srgbClr val="424245"/>
                </a:solidFill>
                <a:effectLst/>
                <a:latin typeface="Merriweather Sans Regular"/>
              </a:rPr>
              <a:t>The Paris Agreement is a </a:t>
            </a:r>
            <a:r>
              <a:rPr lang="en-US" sz="2000" b="1" i="0" dirty="0">
                <a:solidFill>
                  <a:srgbClr val="424245"/>
                </a:solidFill>
                <a:effectLst/>
                <a:latin typeface="Merriweather Sans Regular"/>
              </a:rPr>
              <a:t>legally binding international treaty on climate change</a:t>
            </a:r>
            <a:r>
              <a:rPr lang="en-US" sz="2000" b="0" i="0" dirty="0">
                <a:solidFill>
                  <a:srgbClr val="424245"/>
                </a:solidFill>
                <a:effectLst/>
                <a:latin typeface="Merriweather Sans Regular"/>
              </a:rPr>
              <a:t>. It was adopted by 196 Parties at the 21</a:t>
            </a:r>
            <a:r>
              <a:rPr lang="en-US" sz="2000" b="0" i="0" baseline="30000" dirty="0">
                <a:solidFill>
                  <a:srgbClr val="424245"/>
                </a:solidFill>
                <a:effectLst/>
                <a:latin typeface="Merriweather Sans Regular"/>
              </a:rPr>
              <a:t>st</a:t>
            </a:r>
            <a:r>
              <a:rPr lang="en-US" sz="2000" b="0" i="0" dirty="0">
                <a:solidFill>
                  <a:srgbClr val="424245"/>
                </a:solidFill>
                <a:effectLst/>
                <a:latin typeface="Merriweather Sans Regular"/>
              </a:rPr>
              <a:t> Conference of the Parties in Paris, on 12 December 2015 and entered into force on 4 November 2016.</a:t>
            </a:r>
          </a:p>
          <a:p>
            <a:pPr algn="l"/>
            <a:r>
              <a:rPr lang="en-US" sz="2000" b="0" i="0" dirty="0">
                <a:solidFill>
                  <a:srgbClr val="424245"/>
                </a:solidFill>
                <a:effectLst/>
                <a:latin typeface="Merriweather Sans Regular"/>
              </a:rPr>
              <a:t>Its goal is to </a:t>
            </a:r>
            <a:r>
              <a:rPr lang="en-US" sz="2000" b="1" i="0" dirty="0">
                <a:solidFill>
                  <a:srgbClr val="424245"/>
                </a:solidFill>
                <a:effectLst/>
                <a:latin typeface="Merriweather Sans Regular"/>
              </a:rPr>
              <a:t>limit global warming</a:t>
            </a:r>
            <a:r>
              <a:rPr lang="en-US" sz="2000" b="0" i="0" dirty="0">
                <a:solidFill>
                  <a:srgbClr val="424245"/>
                </a:solidFill>
                <a:effectLst/>
                <a:latin typeface="Merriweather Sans Regular"/>
              </a:rPr>
              <a:t> to well below 2, </a:t>
            </a:r>
            <a:r>
              <a:rPr lang="en-US" sz="2000" b="1" i="0" dirty="0">
                <a:solidFill>
                  <a:srgbClr val="424245"/>
                </a:solidFill>
                <a:effectLst/>
                <a:latin typeface="Merriweather Sans Regular"/>
              </a:rPr>
              <a:t>preferably to 1.5 degrees Celsius</a:t>
            </a:r>
            <a:r>
              <a:rPr lang="en-US" sz="2000" b="0" i="0" dirty="0">
                <a:solidFill>
                  <a:srgbClr val="424245"/>
                </a:solidFill>
                <a:effectLst/>
                <a:latin typeface="Merriweather Sans Regular"/>
              </a:rPr>
              <a:t>, compared to pre-industrial levels.</a:t>
            </a:r>
          </a:p>
          <a:p>
            <a:pPr algn="l"/>
            <a:r>
              <a:rPr lang="en-US" sz="2000" b="0" i="0" dirty="0">
                <a:solidFill>
                  <a:srgbClr val="424245"/>
                </a:solidFill>
                <a:effectLst/>
                <a:latin typeface="Merriweather Sans Regular"/>
              </a:rPr>
              <a:t>To achieve this long-term temperature goal, countries aim to</a:t>
            </a:r>
            <a:r>
              <a:rPr lang="en-US" sz="2000" b="1" i="0" dirty="0">
                <a:solidFill>
                  <a:srgbClr val="424245"/>
                </a:solidFill>
                <a:effectLst/>
                <a:latin typeface="Merriweather Sans Regular"/>
              </a:rPr>
              <a:t> reach global peaking of greenhouse gas emissions as soon as possible </a:t>
            </a:r>
            <a:r>
              <a:rPr lang="en-US" sz="2000" b="0" i="0" dirty="0">
                <a:solidFill>
                  <a:srgbClr val="424245"/>
                </a:solidFill>
                <a:effectLst/>
                <a:latin typeface="Merriweather Sans Regular"/>
              </a:rPr>
              <a:t>to achieve a climate neutral world by mid-century.</a:t>
            </a:r>
          </a:p>
          <a:p>
            <a:pPr algn="l"/>
            <a:r>
              <a:rPr lang="en-US" sz="2000" b="0" i="0" dirty="0">
                <a:solidFill>
                  <a:srgbClr val="424245"/>
                </a:solidFill>
                <a:effectLst/>
                <a:latin typeface="Merriweather Sans Regular"/>
              </a:rPr>
              <a:t>The Paris Agreement is </a:t>
            </a:r>
            <a:r>
              <a:rPr lang="en-US" sz="2000" b="1" i="0" dirty="0">
                <a:solidFill>
                  <a:srgbClr val="424245"/>
                </a:solidFill>
                <a:effectLst/>
                <a:latin typeface="Merriweather Sans Regular"/>
              </a:rPr>
              <a:t>a landmark</a:t>
            </a:r>
            <a:r>
              <a:rPr lang="en-US" sz="2000" b="0" i="0" dirty="0">
                <a:solidFill>
                  <a:srgbClr val="424245"/>
                </a:solidFill>
                <a:effectLst/>
                <a:latin typeface="Merriweather Sans Regular"/>
              </a:rPr>
              <a:t> in the multilateral climate change process because, for the first time, a binding agreement brings all nations into a common cause to undertake ambitious efforts to combat climate change and adapt to its effects.</a:t>
            </a:r>
          </a:p>
          <a:p>
            <a:endParaRPr lang="en-US" sz="2000" dirty="0"/>
          </a:p>
        </p:txBody>
      </p:sp>
      <p:sp>
        <p:nvSpPr>
          <p:cNvPr id="4" name="Footer Placeholder 3">
            <a:extLst>
              <a:ext uri="{FF2B5EF4-FFF2-40B4-BE49-F238E27FC236}">
                <a16:creationId xmlns:a16="http://schemas.microsoft.com/office/drawing/2014/main" id="{4B2AEF34-D5C6-542C-CDF3-DF5A77060481}"/>
              </a:ext>
            </a:extLst>
          </p:cNvPr>
          <p:cNvSpPr>
            <a:spLocks noGrp="1"/>
          </p:cNvSpPr>
          <p:nvPr>
            <p:ph type="ftr" sz="quarter" idx="11"/>
          </p:nvPr>
        </p:nvSpPr>
        <p:spPr/>
        <p:txBody>
          <a:bodyPr/>
          <a:lstStyle/>
          <a:p>
            <a:r>
              <a:rPr lang="en-US" dirty="0"/>
              <a:t>Reference: https://unfccc.int/process-and-meetings/the-paris-agreement/the-paris-agreement</a:t>
            </a:r>
          </a:p>
        </p:txBody>
      </p:sp>
    </p:spTree>
    <p:extLst>
      <p:ext uri="{BB962C8B-B14F-4D97-AF65-F5344CB8AC3E}">
        <p14:creationId xmlns:p14="http://schemas.microsoft.com/office/powerpoint/2010/main" val="147982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CF6B-3C41-32A6-CA29-55CD5033324B}"/>
              </a:ext>
            </a:extLst>
          </p:cNvPr>
          <p:cNvSpPr>
            <a:spLocks noGrp="1"/>
          </p:cNvSpPr>
          <p:nvPr>
            <p:ph type="title"/>
          </p:nvPr>
        </p:nvSpPr>
        <p:spPr>
          <a:xfrm>
            <a:off x="677334" y="609600"/>
            <a:ext cx="8596668" cy="879014"/>
          </a:xfrm>
        </p:spPr>
        <p:txBody>
          <a:bodyPr>
            <a:normAutofit/>
          </a:bodyPr>
          <a:lstStyle/>
          <a:p>
            <a:r>
              <a:rPr lang="en-US" b="0" i="0" dirty="0"/>
              <a:t>Dataset Selection and Exploration</a:t>
            </a:r>
            <a:endParaRPr lang="en-US" dirty="0"/>
          </a:p>
        </p:txBody>
      </p:sp>
      <p:sp>
        <p:nvSpPr>
          <p:cNvPr id="3" name="Content Placeholder 2">
            <a:extLst>
              <a:ext uri="{FF2B5EF4-FFF2-40B4-BE49-F238E27FC236}">
                <a16:creationId xmlns:a16="http://schemas.microsoft.com/office/drawing/2014/main" id="{ECCB7C79-2285-FEF2-5F07-A4512D2146A6}"/>
              </a:ext>
            </a:extLst>
          </p:cNvPr>
          <p:cNvSpPr>
            <a:spLocks noGrp="1"/>
          </p:cNvSpPr>
          <p:nvPr>
            <p:ph idx="1"/>
          </p:nvPr>
        </p:nvSpPr>
        <p:spPr>
          <a:xfrm>
            <a:off x="677334" y="1488615"/>
            <a:ext cx="8596668" cy="5042814"/>
          </a:xfrm>
        </p:spPr>
        <p:txBody>
          <a:bodyPr>
            <a:normAutofit fontScale="92500"/>
          </a:bodyPr>
          <a:lstStyle/>
          <a:p>
            <a:r>
              <a:rPr lang="en-US" sz="2400" dirty="0">
                <a:solidFill>
                  <a:srgbClr val="24292F"/>
                </a:solidFill>
                <a:latin typeface="-apple-system"/>
              </a:rPr>
              <a:t>The main goal of the project was to predict if the Paris Agreement would be achieved by analyzing the trends of CO2 emissions.</a:t>
            </a:r>
          </a:p>
          <a:p>
            <a:r>
              <a:rPr lang="en-US" sz="2400" b="0" i="0" dirty="0">
                <a:solidFill>
                  <a:srgbClr val="24292F"/>
                </a:solidFill>
                <a:effectLst/>
                <a:latin typeface="-apple-system"/>
              </a:rPr>
              <a:t>The Paris Agreement states that the goal for CO2 emissions should be at least a 40% reduction by 2030 compared to 1990 CO2 levels (approx. 22 millions MtCO2).</a:t>
            </a:r>
            <a:endParaRPr lang="en-US" sz="2400" dirty="0">
              <a:solidFill>
                <a:srgbClr val="24292F"/>
              </a:solidFill>
              <a:latin typeface="-apple-system"/>
            </a:endParaRPr>
          </a:p>
          <a:p>
            <a:r>
              <a:rPr lang="en-US" sz="2400" dirty="0">
                <a:solidFill>
                  <a:srgbClr val="24292F"/>
                </a:solidFill>
                <a:latin typeface="-apple-system"/>
              </a:rPr>
              <a:t>The dataset was obtained from Kaggle and </a:t>
            </a:r>
            <a:r>
              <a:rPr lang="en-US" sz="2400" b="0" i="0" dirty="0">
                <a:solidFill>
                  <a:srgbClr val="24292F"/>
                </a:solidFill>
                <a:effectLst/>
                <a:latin typeface="-apple-system"/>
              </a:rPr>
              <a:t>was provided by CICERO Center for International Climate Research.</a:t>
            </a:r>
          </a:p>
          <a:p>
            <a:r>
              <a:rPr lang="en-US" sz="2400" b="0" i="0" dirty="0">
                <a:solidFill>
                  <a:srgbClr val="24292F"/>
                </a:solidFill>
                <a:effectLst/>
                <a:latin typeface="-apple-system"/>
              </a:rPr>
              <a:t>The dataset contained total CO2 Emissions (MtCO2) from coal, oil, gas, cement, flaring</a:t>
            </a:r>
            <a:r>
              <a:rPr lang="en-US" sz="2400" dirty="0">
                <a:solidFill>
                  <a:srgbClr val="24292F"/>
                </a:solidFill>
                <a:latin typeface="-apple-system"/>
              </a:rPr>
              <a:t>, other sources, and per capita</a:t>
            </a:r>
            <a:r>
              <a:rPr lang="en-US" sz="2400" b="0" i="0" dirty="0">
                <a:solidFill>
                  <a:srgbClr val="24292F"/>
                </a:solidFill>
                <a:effectLst/>
                <a:latin typeface="-apple-system"/>
              </a:rPr>
              <a:t> with &gt; 60,000 rows of data</a:t>
            </a:r>
            <a:r>
              <a:rPr lang="en-US" sz="2400" dirty="0">
                <a:solidFill>
                  <a:srgbClr val="24292F"/>
                </a:solidFill>
                <a:latin typeface="-apple-system"/>
              </a:rPr>
              <a:t> collected from 1750 to 2022.</a:t>
            </a:r>
            <a:endParaRPr lang="en-US" sz="2400" b="0" i="0" dirty="0">
              <a:solidFill>
                <a:srgbClr val="24292F"/>
              </a:solidFill>
              <a:effectLst/>
              <a:latin typeface="-apple-system"/>
            </a:endParaRPr>
          </a:p>
          <a:p>
            <a:r>
              <a:rPr lang="en-US" sz="2400" b="0" i="0" dirty="0">
                <a:solidFill>
                  <a:srgbClr val="24292F"/>
                </a:solidFill>
                <a:effectLst/>
                <a:latin typeface="-apple-system"/>
              </a:rPr>
              <a:t>To begin analysis of the dataset, it was imported into a </a:t>
            </a:r>
            <a:r>
              <a:rPr lang="en-US" sz="2400" b="0" i="0" dirty="0" err="1">
                <a:solidFill>
                  <a:srgbClr val="24292F"/>
                </a:solidFill>
                <a:effectLst/>
                <a:latin typeface="-apple-system"/>
              </a:rPr>
              <a:t>PostgresSQL</a:t>
            </a:r>
            <a:r>
              <a:rPr lang="en-US" sz="2400" b="0" i="0" dirty="0">
                <a:solidFill>
                  <a:srgbClr val="24292F"/>
                </a:solidFill>
                <a:effectLst/>
                <a:latin typeface="-apple-system"/>
              </a:rPr>
              <a:t> database in PgAdmin</a:t>
            </a:r>
            <a:r>
              <a:rPr lang="en-US" sz="2400" dirty="0">
                <a:solidFill>
                  <a:srgbClr val="24292F"/>
                </a:solidFill>
                <a:latin typeface="-apple-system"/>
              </a:rPr>
              <a:t>4</a:t>
            </a:r>
            <a:r>
              <a:rPr lang="en-US" sz="2400" b="0" i="0" dirty="0">
                <a:solidFill>
                  <a:srgbClr val="24292F"/>
                </a:solidFill>
                <a:effectLst/>
                <a:latin typeface="-apple-system"/>
              </a:rPr>
              <a:t> using Amazon Web Services (RDS, S3, EC2), Google </a:t>
            </a:r>
            <a:r>
              <a:rPr lang="en-US" sz="2400" b="0" i="0" dirty="0" err="1">
                <a:solidFill>
                  <a:srgbClr val="24292F"/>
                </a:solidFill>
                <a:effectLst/>
                <a:latin typeface="-apple-system"/>
              </a:rPr>
              <a:t>Colab</a:t>
            </a:r>
            <a:r>
              <a:rPr lang="en-US" sz="2400" b="0" i="0" dirty="0">
                <a:solidFill>
                  <a:srgbClr val="24292F"/>
                </a:solidFill>
                <a:effectLst/>
                <a:latin typeface="-apple-system"/>
              </a:rPr>
              <a:t>, and </a:t>
            </a:r>
            <a:r>
              <a:rPr lang="en-US" sz="2400" b="0" i="0" dirty="0" err="1">
                <a:solidFill>
                  <a:srgbClr val="24292F"/>
                </a:solidFill>
                <a:effectLst/>
                <a:latin typeface="-apple-system"/>
              </a:rPr>
              <a:t>PySpark</a:t>
            </a:r>
            <a:r>
              <a:rPr lang="en-US" sz="2400" b="0" i="0" dirty="0">
                <a:solidFill>
                  <a:srgbClr val="24292F"/>
                </a:solidFill>
                <a:effectLst/>
                <a:latin typeface="-apple-system"/>
              </a:rPr>
              <a:t>.</a:t>
            </a:r>
          </a:p>
          <a:p>
            <a:endParaRPr lang="en-US" dirty="0"/>
          </a:p>
        </p:txBody>
      </p:sp>
    </p:spTree>
    <p:extLst>
      <p:ext uri="{BB962C8B-B14F-4D97-AF65-F5344CB8AC3E}">
        <p14:creationId xmlns:p14="http://schemas.microsoft.com/office/powerpoint/2010/main" val="486465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9806-AA4E-1115-37DE-A922D24B1D79}"/>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B72777E4-3BD6-ADA3-F5C0-C990D8A63729}"/>
              </a:ext>
            </a:extLst>
          </p:cNvPr>
          <p:cNvSpPr>
            <a:spLocks noGrp="1"/>
          </p:cNvSpPr>
          <p:nvPr>
            <p:ph idx="1"/>
          </p:nvPr>
        </p:nvSpPr>
        <p:spPr/>
        <p:txBody>
          <a:bodyPr/>
          <a:lstStyle/>
          <a:p>
            <a:pPr algn="l">
              <a:buFont typeface="Arial" panose="020B0604020202020204" pitchFamily="34" charset="0"/>
              <a:buChar char="•"/>
            </a:pPr>
            <a:r>
              <a:rPr lang="en-US" b="0" i="0" dirty="0">
                <a:solidFill>
                  <a:srgbClr val="24292F"/>
                </a:solidFill>
                <a:effectLst/>
                <a:latin typeface="-apple-system"/>
              </a:rPr>
              <a:t>Linear Regression</a:t>
            </a:r>
          </a:p>
          <a:p>
            <a:pPr algn="l">
              <a:buFont typeface="Arial" panose="020B0604020202020204" pitchFamily="34" charset="0"/>
              <a:buChar char="•"/>
            </a:pPr>
            <a:r>
              <a:rPr lang="en-US" b="0" i="0" dirty="0">
                <a:solidFill>
                  <a:srgbClr val="24292F"/>
                </a:solidFill>
                <a:effectLst/>
                <a:latin typeface="-apple-system"/>
              </a:rPr>
              <a:t>Unsupervised Machine Learning</a:t>
            </a:r>
          </a:p>
          <a:p>
            <a:pPr algn="l">
              <a:buFont typeface="Arial" panose="020B0604020202020204" pitchFamily="34" charset="0"/>
              <a:buChar char="•"/>
            </a:pPr>
            <a:r>
              <a:rPr lang="en-US" b="0" i="0" dirty="0">
                <a:solidFill>
                  <a:srgbClr val="24292F"/>
                </a:solidFill>
                <a:effectLst/>
                <a:latin typeface="-apple-system"/>
              </a:rPr>
              <a:t>Deep Neural Network</a:t>
            </a:r>
          </a:p>
          <a:p>
            <a:endParaRPr lang="en-US" dirty="0"/>
          </a:p>
        </p:txBody>
      </p:sp>
    </p:spTree>
    <p:extLst>
      <p:ext uri="{BB962C8B-B14F-4D97-AF65-F5344CB8AC3E}">
        <p14:creationId xmlns:p14="http://schemas.microsoft.com/office/powerpoint/2010/main" val="3047017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CBB7-80E0-8F7B-4309-2FB85E182FF1}"/>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D3A9E1B4-23F9-5F22-3E87-DC12AF0BCFC3}"/>
              </a:ext>
            </a:extLst>
          </p:cNvPr>
          <p:cNvSpPr>
            <a:spLocks noGrp="1"/>
          </p:cNvSpPr>
          <p:nvPr>
            <p:ph idx="1"/>
          </p:nvPr>
        </p:nvSpPr>
        <p:spPr/>
        <p:txBody>
          <a:bodyPr/>
          <a:lstStyle/>
          <a:p>
            <a:r>
              <a:rPr lang="en-US" dirty="0"/>
              <a:t>Linear Regressions were made for 4 different timeframes</a:t>
            </a:r>
          </a:p>
          <a:p>
            <a:pPr>
              <a:buFont typeface="+mj-lt"/>
              <a:buAutoNum type="arabicPeriod"/>
            </a:pPr>
            <a:r>
              <a:rPr lang="en-US" dirty="0"/>
              <a:t>1750-2021</a:t>
            </a:r>
          </a:p>
          <a:p>
            <a:pPr>
              <a:buFont typeface="+mj-lt"/>
              <a:buAutoNum type="arabicPeriod"/>
            </a:pPr>
            <a:r>
              <a:rPr lang="en-US" dirty="0"/>
              <a:t>1900-2021</a:t>
            </a:r>
          </a:p>
          <a:p>
            <a:pPr>
              <a:buFont typeface="+mj-lt"/>
              <a:buAutoNum type="arabicPeriod"/>
            </a:pPr>
            <a:r>
              <a:rPr lang="en-US" dirty="0"/>
              <a:t>2000-2021</a:t>
            </a:r>
          </a:p>
          <a:p>
            <a:pPr>
              <a:buFont typeface="+mj-lt"/>
              <a:buAutoNum type="arabicPeriod"/>
            </a:pPr>
            <a:r>
              <a:rPr lang="en-US" dirty="0"/>
              <a:t>1980-2021</a:t>
            </a:r>
          </a:p>
          <a:p>
            <a:pPr>
              <a:buFont typeface="+mj-lt"/>
              <a:buAutoNum type="arabicPeriod"/>
            </a:pPr>
            <a:endParaRPr lang="en-US" dirty="0"/>
          </a:p>
        </p:txBody>
      </p:sp>
    </p:spTree>
    <p:extLst>
      <p:ext uri="{BB962C8B-B14F-4D97-AF65-F5344CB8AC3E}">
        <p14:creationId xmlns:p14="http://schemas.microsoft.com/office/powerpoint/2010/main" val="16910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BFF8-61F0-3825-6B26-7E8AA1A1B043}"/>
              </a:ext>
            </a:extLst>
          </p:cNvPr>
          <p:cNvSpPr>
            <a:spLocks noGrp="1"/>
          </p:cNvSpPr>
          <p:nvPr>
            <p:ph type="title"/>
          </p:nvPr>
        </p:nvSpPr>
        <p:spPr>
          <a:xfrm>
            <a:off x="677334" y="609600"/>
            <a:ext cx="8596667" cy="671298"/>
          </a:xfrm>
        </p:spPr>
        <p:txBody>
          <a:bodyPr>
            <a:normAutofit/>
          </a:bodyPr>
          <a:lstStyle/>
          <a:p>
            <a:r>
              <a:rPr lang="en-US" dirty="0"/>
              <a:t>Timeframes Comparison</a:t>
            </a:r>
          </a:p>
        </p:txBody>
      </p:sp>
      <p:sp>
        <p:nvSpPr>
          <p:cNvPr id="18" name="Isosceles Triangle 8">
            <a:extLst>
              <a:ext uri="{FF2B5EF4-FFF2-40B4-BE49-F238E27FC236}">
                <a16:creationId xmlns:a16="http://schemas.microsoft.com/office/drawing/2014/main" id="{339B2E5C-7D38-46FD-A927-39796E8F9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BF2CCFE3-2CB0-7B65-BE9D-FE1E016C2AFA}"/>
              </a:ext>
            </a:extLst>
          </p:cNvPr>
          <p:cNvPicPr>
            <a:picLocks noChangeAspect="1"/>
          </p:cNvPicPr>
          <p:nvPr/>
        </p:nvPicPr>
        <p:blipFill rotWithShape="1">
          <a:blip r:embed="rId2">
            <a:extLst>
              <a:ext uri="{28A0092B-C50C-407E-A947-70E740481C1C}">
                <a14:useLocalDpi xmlns:a14="http://schemas.microsoft.com/office/drawing/2010/main" val="0"/>
              </a:ext>
            </a:extLst>
          </a:blip>
          <a:srcRect l="17775" r="15866" b="3"/>
          <a:stretch/>
        </p:blipFill>
        <p:spPr>
          <a:xfrm>
            <a:off x="4933017" y="1280898"/>
            <a:ext cx="3898536" cy="2731772"/>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734B6917-353F-C0CA-7A88-67C748C023B4}"/>
              </a:ext>
            </a:extLst>
          </p:cNvPr>
          <p:cNvPicPr>
            <a:picLocks noChangeAspect="1"/>
          </p:cNvPicPr>
          <p:nvPr/>
        </p:nvPicPr>
        <p:blipFill rotWithShape="1">
          <a:blip r:embed="rId3">
            <a:extLst>
              <a:ext uri="{28A0092B-C50C-407E-A947-70E740481C1C}">
                <a14:useLocalDpi xmlns:a14="http://schemas.microsoft.com/office/drawing/2010/main" val="0"/>
              </a:ext>
            </a:extLst>
          </a:blip>
          <a:srcRect l="19908" r="11263" b="-4"/>
          <a:stretch/>
        </p:blipFill>
        <p:spPr>
          <a:xfrm>
            <a:off x="4997681" y="4010381"/>
            <a:ext cx="3833872" cy="2729484"/>
          </a:xfrm>
          <a:prstGeom prst="rect">
            <a:avLst/>
          </a:prstGeom>
        </p:spPr>
      </p:pic>
      <p:pic>
        <p:nvPicPr>
          <p:cNvPr id="11" name="Picture 10" descr="Chart, scatter chart&#10;&#10;Description automatically generated">
            <a:extLst>
              <a:ext uri="{FF2B5EF4-FFF2-40B4-BE49-F238E27FC236}">
                <a16:creationId xmlns:a16="http://schemas.microsoft.com/office/drawing/2014/main" id="{390FDC0D-4E1F-3134-3BAA-6AE92E1C7E7B}"/>
              </a:ext>
            </a:extLst>
          </p:cNvPr>
          <p:cNvPicPr>
            <a:picLocks noChangeAspect="1"/>
          </p:cNvPicPr>
          <p:nvPr/>
        </p:nvPicPr>
        <p:blipFill rotWithShape="1">
          <a:blip r:embed="rId4">
            <a:extLst>
              <a:ext uri="{28A0092B-C50C-407E-A947-70E740481C1C}">
                <a14:useLocalDpi xmlns:a14="http://schemas.microsoft.com/office/drawing/2010/main" val="0"/>
              </a:ext>
            </a:extLst>
          </a:blip>
          <a:srcRect l="16052" r="13881" b="-2"/>
          <a:stretch/>
        </p:blipFill>
        <p:spPr>
          <a:xfrm>
            <a:off x="593911" y="4010381"/>
            <a:ext cx="3896658" cy="2725120"/>
          </a:xfrm>
          <a:prstGeom prst="rect">
            <a:avLst/>
          </a:prstGeom>
        </p:spPr>
      </p:pic>
      <p:pic>
        <p:nvPicPr>
          <p:cNvPr id="14" name="Picture 13">
            <a:extLst>
              <a:ext uri="{FF2B5EF4-FFF2-40B4-BE49-F238E27FC236}">
                <a16:creationId xmlns:a16="http://schemas.microsoft.com/office/drawing/2014/main" id="{81DE1415-F165-D26D-A5BB-61AE8CE41250}"/>
              </a:ext>
            </a:extLst>
          </p:cNvPr>
          <p:cNvPicPr>
            <a:picLocks noChangeAspect="1"/>
          </p:cNvPicPr>
          <p:nvPr/>
        </p:nvPicPr>
        <p:blipFill>
          <a:blip r:embed="rId5"/>
          <a:stretch>
            <a:fillRect/>
          </a:stretch>
        </p:blipFill>
        <p:spPr>
          <a:xfrm>
            <a:off x="53378" y="1348264"/>
            <a:ext cx="4678960" cy="2662117"/>
          </a:xfrm>
          <a:prstGeom prst="rect">
            <a:avLst/>
          </a:prstGeom>
        </p:spPr>
      </p:pic>
      <p:sp>
        <p:nvSpPr>
          <p:cNvPr id="12" name="TextBox 11">
            <a:extLst>
              <a:ext uri="{FF2B5EF4-FFF2-40B4-BE49-F238E27FC236}">
                <a16:creationId xmlns:a16="http://schemas.microsoft.com/office/drawing/2014/main" id="{199EC1F0-6F40-DDD3-9D12-67C8B96C4F62}"/>
              </a:ext>
            </a:extLst>
          </p:cNvPr>
          <p:cNvSpPr txBox="1"/>
          <p:nvPr/>
        </p:nvSpPr>
        <p:spPr>
          <a:xfrm>
            <a:off x="677334" y="2326166"/>
            <a:ext cx="1476936" cy="738664"/>
          </a:xfrm>
          <a:prstGeom prst="rect">
            <a:avLst/>
          </a:prstGeom>
          <a:noFill/>
        </p:spPr>
        <p:txBody>
          <a:bodyPr wrap="square" rtlCol="0">
            <a:spAutoFit/>
          </a:bodyPr>
          <a:lstStyle/>
          <a:p>
            <a:r>
              <a:rPr lang="en-US" sz="1400" dirty="0"/>
              <a:t>Exponential Regression Needed</a:t>
            </a:r>
          </a:p>
        </p:txBody>
      </p:sp>
    </p:spTree>
    <p:extLst>
      <p:ext uri="{BB962C8B-B14F-4D97-AF65-F5344CB8AC3E}">
        <p14:creationId xmlns:p14="http://schemas.microsoft.com/office/powerpoint/2010/main" val="186346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99EE-63D3-DE6F-92BF-353E150C76D8}"/>
              </a:ext>
            </a:extLst>
          </p:cNvPr>
          <p:cNvSpPr>
            <a:spLocks noGrp="1"/>
          </p:cNvSpPr>
          <p:nvPr>
            <p:ph type="title"/>
          </p:nvPr>
        </p:nvSpPr>
        <p:spPr>
          <a:xfrm>
            <a:off x="677334" y="609600"/>
            <a:ext cx="8596667" cy="1320800"/>
          </a:xfrm>
        </p:spPr>
        <p:txBody>
          <a:bodyPr>
            <a:normAutofit/>
          </a:bodyPr>
          <a:lstStyle/>
          <a:p>
            <a:r>
              <a:rPr lang="en-US" dirty="0"/>
              <a:t>Timeframes Comparison</a:t>
            </a:r>
          </a:p>
        </p:txBody>
      </p:sp>
      <p:sp>
        <p:nvSpPr>
          <p:cNvPr id="18" name="Isosceles Triangle 8">
            <a:extLst>
              <a:ext uri="{FF2B5EF4-FFF2-40B4-BE49-F238E27FC236}">
                <a16:creationId xmlns:a16="http://schemas.microsoft.com/office/drawing/2014/main" id="{339B2E5C-7D38-46FD-A927-39796E8F9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descr="Chart, line chart, scatter chart&#10;&#10;Description automatically generated">
            <a:extLst>
              <a:ext uri="{FF2B5EF4-FFF2-40B4-BE49-F238E27FC236}">
                <a16:creationId xmlns:a16="http://schemas.microsoft.com/office/drawing/2014/main" id="{7057F0E8-5221-380A-6FBC-72101BBB0D32}"/>
              </a:ext>
            </a:extLst>
          </p:cNvPr>
          <p:cNvPicPr>
            <a:picLocks noChangeAspect="1"/>
          </p:cNvPicPr>
          <p:nvPr/>
        </p:nvPicPr>
        <p:blipFill rotWithShape="1">
          <a:blip r:embed="rId2">
            <a:extLst>
              <a:ext uri="{28A0092B-C50C-407E-A947-70E740481C1C}">
                <a14:useLocalDpi xmlns:a14="http://schemas.microsoft.com/office/drawing/2010/main" val="0"/>
              </a:ext>
            </a:extLst>
          </a:blip>
          <a:srcRect l="20093" r="11448" b="-4"/>
          <a:stretch/>
        </p:blipFill>
        <p:spPr>
          <a:xfrm>
            <a:off x="4833922" y="4141041"/>
            <a:ext cx="3795738" cy="2716959"/>
          </a:xfrm>
          <a:prstGeom prst="rect">
            <a:avLst/>
          </a:prstGeom>
        </p:spPr>
      </p:pic>
      <p:pic>
        <p:nvPicPr>
          <p:cNvPr id="7" name="Picture 6" descr="Chart, line chart&#10;&#10;Description automatically generated">
            <a:extLst>
              <a:ext uri="{FF2B5EF4-FFF2-40B4-BE49-F238E27FC236}">
                <a16:creationId xmlns:a16="http://schemas.microsoft.com/office/drawing/2014/main" id="{BF0C3E47-BDD2-6F8D-EA33-414240BD3479}"/>
              </a:ext>
            </a:extLst>
          </p:cNvPr>
          <p:cNvPicPr>
            <a:picLocks noChangeAspect="1"/>
          </p:cNvPicPr>
          <p:nvPr/>
        </p:nvPicPr>
        <p:blipFill rotWithShape="1">
          <a:blip r:embed="rId3">
            <a:extLst>
              <a:ext uri="{28A0092B-C50C-407E-A947-70E740481C1C}">
                <a14:useLocalDpi xmlns:a14="http://schemas.microsoft.com/office/drawing/2010/main" val="0"/>
              </a:ext>
            </a:extLst>
          </a:blip>
          <a:srcRect l="17775" r="15866" b="3"/>
          <a:stretch/>
        </p:blipFill>
        <p:spPr>
          <a:xfrm>
            <a:off x="4773135" y="1444403"/>
            <a:ext cx="3856525" cy="2702335"/>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22BC5457-CFE3-27C4-4879-E606B71BC1B2}"/>
              </a:ext>
            </a:extLst>
          </p:cNvPr>
          <p:cNvPicPr>
            <a:picLocks noChangeAspect="1"/>
          </p:cNvPicPr>
          <p:nvPr/>
        </p:nvPicPr>
        <p:blipFill rotWithShape="1">
          <a:blip r:embed="rId4">
            <a:extLst>
              <a:ext uri="{28A0092B-C50C-407E-A947-70E740481C1C}">
                <a14:useLocalDpi xmlns:a14="http://schemas.microsoft.com/office/drawing/2010/main" val="0"/>
              </a:ext>
            </a:extLst>
          </a:blip>
          <a:srcRect l="7863" r="15230" b="-5"/>
          <a:stretch/>
        </p:blipFill>
        <p:spPr>
          <a:xfrm>
            <a:off x="907902" y="1444403"/>
            <a:ext cx="3795738" cy="2702335"/>
          </a:xfrm>
          <a:prstGeom prst="rect">
            <a:avLst/>
          </a:prstGeom>
        </p:spPr>
      </p:pic>
      <p:pic>
        <p:nvPicPr>
          <p:cNvPr id="11" name="Picture 10" descr="Chart, scatter chart&#10;&#10;Description automatically generated">
            <a:extLst>
              <a:ext uri="{FF2B5EF4-FFF2-40B4-BE49-F238E27FC236}">
                <a16:creationId xmlns:a16="http://schemas.microsoft.com/office/drawing/2014/main" id="{D7EA21C1-4F69-B18D-46F2-732311B76013}"/>
              </a:ext>
            </a:extLst>
          </p:cNvPr>
          <p:cNvPicPr>
            <a:picLocks noChangeAspect="1"/>
          </p:cNvPicPr>
          <p:nvPr/>
        </p:nvPicPr>
        <p:blipFill rotWithShape="1">
          <a:blip r:embed="rId5">
            <a:extLst>
              <a:ext uri="{28A0092B-C50C-407E-A947-70E740481C1C}">
                <a14:useLocalDpi xmlns:a14="http://schemas.microsoft.com/office/drawing/2010/main" val="0"/>
              </a:ext>
            </a:extLst>
          </a:blip>
          <a:srcRect l="16052" r="13881" b="-2"/>
          <a:stretch/>
        </p:blipFill>
        <p:spPr>
          <a:xfrm>
            <a:off x="838406" y="4143546"/>
            <a:ext cx="3865233" cy="2703143"/>
          </a:xfrm>
          <a:prstGeom prst="rect">
            <a:avLst/>
          </a:prstGeom>
        </p:spPr>
      </p:pic>
      <p:sp>
        <p:nvSpPr>
          <p:cNvPr id="12" name="TextBox 11">
            <a:extLst>
              <a:ext uri="{FF2B5EF4-FFF2-40B4-BE49-F238E27FC236}">
                <a16:creationId xmlns:a16="http://schemas.microsoft.com/office/drawing/2014/main" id="{4D5FB1D2-95A9-1AF4-DFCC-B6041629C86A}"/>
              </a:ext>
            </a:extLst>
          </p:cNvPr>
          <p:cNvSpPr txBox="1"/>
          <p:nvPr/>
        </p:nvSpPr>
        <p:spPr>
          <a:xfrm>
            <a:off x="3821793" y="3378570"/>
            <a:ext cx="663388" cy="230832"/>
          </a:xfrm>
          <a:prstGeom prst="rect">
            <a:avLst/>
          </a:prstGeom>
          <a:noFill/>
        </p:spPr>
        <p:txBody>
          <a:bodyPr wrap="square" rtlCol="0">
            <a:spAutoFit/>
          </a:bodyPr>
          <a:lstStyle/>
          <a:p>
            <a:r>
              <a:rPr lang="en-US" sz="900" dirty="0"/>
              <a:t>R2=0.987</a:t>
            </a:r>
          </a:p>
        </p:txBody>
      </p:sp>
      <p:sp>
        <p:nvSpPr>
          <p:cNvPr id="13" name="TextBox 12">
            <a:extLst>
              <a:ext uri="{FF2B5EF4-FFF2-40B4-BE49-F238E27FC236}">
                <a16:creationId xmlns:a16="http://schemas.microsoft.com/office/drawing/2014/main" id="{84BC0097-642B-11D9-8D83-2ABED35EEB62}"/>
              </a:ext>
            </a:extLst>
          </p:cNvPr>
          <p:cNvSpPr txBox="1"/>
          <p:nvPr/>
        </p:nvSpPr>
        <p:spPr>
          <a:xfrm>
            <a:off x="3794899" y="6165219"/>
            <a:ext cx="663388" cy="230832"/>
          </a:xfrm>
          <a:prstGeom prst="rect">
            <a:avLst/>
          </a:prstGeom>
          <a:noFill/>
        </p:spPr>
        <p:txBody>
          <a:bodyPr wrap="square" rtlCol="0">
            <a:spAutoFit/>
          </a:bodyPr>
          <a:lstStyle/>
          <a:p>
            <a:r>
              <a:rPr lang="en-US" sz="900" dirty="0"/>
              <a:t>R2=0.914</a:t>
            </a:r>
          </a:p>
        </p:txBody>
      </p:sp>
      <p:sp>
        <p:nvSpPr>
          <p:cNvPr id="14" name="TextBox 13">
            <a:extLst>
              <a:ext uri="{FF2B5EF4-FFF2-40B4-BE49-F238E27FC236}">
                <a16:creationId xmlns:a16="http://schemas.microsoft.com/office/drawing/2014/main" id="{1354B660-04C7-669A-8F51-EE324E1D04B3}"/>
              </a:ext>
            </a:extLst>
          </p:cNvPr>
          <p:cNvSpPr txBox="1"/>
          <p:nvPr/>
        </p:nvSpPr>
        <p:spPr>
          <a:xfrm>
            <a:off x="7481856" y="6165219"/>
            <a:ext cx="663388" cy="230832"/>
          </a:xfrm>
          <a:prstGeom prst="rect">
            <a:avLst/>
          </a:prstGeom>
          <a:noFill/>
        </p:spPr>
        <p:txBody>
          <a:bodyPr wrap="square" rtlCol="0">
            <a:spAutoFit/>
          </a:bodyPr>
          <a:lstStyle/>
          <a:p>
            <a:r>
              <a:rPr lang="en-US" sz="900" dirty="0"/>
              <a:t>R2=0.964</a:t>
            </a:r>
          </a:p>
        </p:txBody>
      </p:sp>
      <p:sp>
        <p:nvSpPr>
          <p:cNvPr id="16" name="TextBox 15">
            <a:extLst>
              <a:ext uri="{FF2B5EF4-FFF2-40B4-BE49-F238E27FC236}">
                <a16:creationId xmlns:a16="http://schemas.microsoft.com/office/drawing/2014/main" id="{37614D47-4E3C-581F-3D5A-F9C06D45CA28}"/>
              </a:ext>
            </a:extLst>
          </p:cNvPr>
          <p:cNvSpPr txBox="1"/>
          <p:nvPr/>
        </p:nvSpPr>
        <p:spPr>
          <a:xfrm>
            <a:off x="7481856" y="3378570"/>
            <a:ext cx="663388" cy="230832"/>
          </a:xfrm>
          <a:prstGeom prst="rect">
            <a:avLst/>
          </a:prstGeom>
          <a:noFill/>
        </p:spPr>
        <p:txBody>
          <a:bodyPr wrap="square" rtlCol="0">
            <a:spAutoFit/>
          </a:bodyPr>
          <a:lstStyle/>
          <a:p>
            <a:r>
              <a:rPr lang="en-US" sz="900" dirty="0"/>
              <a:t>R2=0.907</a:t>
            </a:r>
          </a:p>
        </p:txBody>
      </p:sp>
    </p:spTree>
    <p:extLst>
      <p:ext uri="{BB962C8B-B14F-4D97-AF65-F5344CB8AC3E}">
        <p14:creationId xmlns:p14="http://schemas.microsoft.com/office/powerpoint/2010/main" val="377059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8651-4C99-2E7D-6E19-2878D9493B89}"/>
              </a:ext>
            </a:extLst>
          </p:cNvPr>
          <p:cNvSpPr>
            <a:spLocks noGrp="1"/>
          </p:cNvSpPr>
          <p:nvPr>
            <p:ph type="title"/>
          </p:nvPr>
        </p:nvSpPr>
        <p:spPr>
          <a:xfrm>
            <a:off x="677334" y="499097"/>
            <a:ext cx="8596668" cy="660400"/>
          </a:xfrm>
        </p:spPr>
        <p:txBody>
          <a:bodyPr/>
          <a:lstStyle/>
          <a:p>
            <a:r>
              <a:rPr lang="en-US" dirty="0"/>
              <a:t>Prediction Model Results</a:t>
            </a:r>
          </a:p>
        </p:txBody>
      </p:sp>
      <p:pic>
        <p:nvPicPr>
          <p:cNvPr id="5" name="Picture 4" descr="Table&#10;&#10;Description automatically generated">
            <a:extLst>
              <a:ext uri="{FF2B5EF4-FFF2-40B4-BE49-F238E27FC236}">
                <a16:creationId xmlns:a16="http://schemas.microsoft.com/office/drawing/2014/main" id="{0A3FEC7C-EF66-4C9E-4795-FFCA17E48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093509"/>
            <a:ext cx="6449330" cy="549211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F0CC7A2-5457-CB51-3C04-B7F87A5ACE69}"/>
                  </a:ext>
                </a:extLst>
              </p14:cNvPr>
              <p14:cNvContentPartPr/>
              <p14:nvPr/>
            </p14:nvContentPartPr>
            <p14:xfrm>
              <a:off x="914304" y="2978755"/>
              <a:ext cx="178560" cy="360"/>
            </p14:xfrm>
          </p:contentPart>
        </mc:Choice>
        <mc:Fallback xmlns="">
          <p:pic>
            <p:nvPicPr>
              <p:cNvPr id="8" name="Ink 7">
                <a:extLst>
                  <a:ext uri="{FF2B5EF4-FFF2-40B4-BE49-F238E27FC236}">
                    <a16:creationId xmlns:a16="http://schemas.microsoft.com/office/drawing/2014/main" id="{0F0CC7A2-5457-CB51-3C04-B7F87A5ACE69}"/>
                  </a:ext>
                </a:extLst>
              </p:cNvPr>
              <p:cNvPicPr/>
              <p:nvPr/>
            </p:nvPicPr>
            <p:blipFill>
              <a:blip r:embed="rId4"/>
              <a:stretch>
                <a:fillRect/>
              </a:stretch>
            </p:blipFill>
            <p:spPr>
              <a:xfrm>
                <a:off x="860304" y="2870755"/>
                <a:ext cx="286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A82581A-4527-D30A-5CA2-C5EA2C5980AD}"/>
                  </a:ext>
                </a:extLst>
              </p14:cNvPr>
              <p14:cNvContentPartPr/>
              <p14:nvPr/>
            </p14:nvContentPartPr>
            <p14:xfrm>
              <a:off x="2073504" y="3007195"/>
              <a:ext cx="489960" cy="9360"/>
            </p14:xfrm>
          </p:contentPart>
        </mc:Choice>
        <mc:Fallback xmlns="">
          <p:pic>
            <p:nvPicPr>
              <p:cNvPr id="9" name="Ink 8">
                <a:extLst>
                  <a:ext uri="{FF2B5EF4-FFF2-40B4-BE49-F238E27FC236}">
                    <a16:creationId xmlns:a16="http://schemas.microsoft.com/office/drawing/2014/main" id="{FA82581A-4527-D30A-5CA2-C5EA2C5980AD}"/>
                  </a:ext>
                </a:extLst>
              </p:cNvPr>
              <p:cNvPicPr/>
              <p:nvPr/>
            </p:nvPicPr>
            <p:blipFill>
              <a:blip r:embed="rId6"/>
              <a:stretch>
                <a:fillRect/>
              </a:stretch>
            </p:blipFill>
            <p:spPr>
              <a:xfrm>
                <a:off x="2019864" y="2899195"/>
                <a:ext cx="597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0045F96-30C0-B4F7-878E-8EE801142593}"/>
                  </a:ext>
                </a:extLst>
              </p14:cNvPr>
              <p14:cNvContentPartPr/>
              <p14:nvPr/>
            </p14:nvContentPartPr>
            <p14:xfrm>
              <a:off x="3704664" y="2997475"/>
              <a:ext cx="357480" cy="21240"/>
            </p14:xfrm>
          </p:contentPart>
        </mc:Choice>
        <mc:Fallback xmlns="">
          <p:pic>
            <p:nvPicPr>
              <p:cNvPr id="10" name="Ink 9">
                <a:extLst>
                  <a:ext uri="{FF2B5EF4-FFF2-40B4-BE49-F238E27FC236}">
                    <a16:creationId xmlns:a16="http://schemas.microsoft.com/office/drawing/2014/main" id="{70045F96-30C0-B4F7-878E-8EE801142593}"/>
                  </a:ext>
                </a:extLst>
              </p:cNvPr>
              <p:cNvPicPr/>
              <p:nvPr/>
            </p:nvPicPr>
            <p:blipFill>
              <a:blip r:embed="rId8"/>
              <a:stretch>
                <a:fillRect/>
              </a:stretch>
            </p:blipFill>
            <p:spPr>
              <a:xfrm>
                <a:off x="3651024" y="2889475"/>
                <a:ext cx="4651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78670A64-9228-01C3-9365-B0FCE82967B9}"/>
                  </a:ext>
                </a:extLst>
              </p14:cNvPr>
              <p14:cNvContentPartPr/>
              <p14:nvPr/>
            </p14:nvContentPartPr>
            <p14:xfrm>
              <a:off x="5212704" y="2978755"/>
              <a:ext cx="423720" cy="38880"/>
            </p14:xfrm>
          </p:contentPart>
        </mc:Choice>
        <mc:Fallback xmlns="">
          <p:pic>
            <p:nvPicPr>
              <p:cNvPr id="11" name="Ink 10">
                <a:extLst>
                  <a:ext uri="{FF2B5EF4-FFF2-40B4-BE49-F238E27FC236}">
                    <a16:creationId xmlns:a16="http://schemas.microsoft.com/office/drawing/2014/main" id="{78670A64-9228-01C3-9365-B0FCE82967B9}"/>
                  </a:ext>
                </a:extLst>
              </p:cNvPr>
              <p:cNvPicPr/>
              <p:nvPr/>
            </p:nvPicPr>
            <p:blipFill>
              <a:blip r:embed="rId10"/>
              <a:stretch>
                <a:fillRect/>
              </a:stretch>
            </p:blipFill>
            <p:spPr>
              <a:xfrm>
                <a:off x="5159064" y="2870755"/>
                <a:ext cx="5313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F3454FA0-7932-1A0E-6C56-3DD01941CE7C}"/>
                  </a:ext>
                </a:extLst>
              </p14:cNvPr>
              <p14:cNvContentPartPr/>
              <p14:nvPr/>
            </p14:nvContentPartPr>
            <p14:xfrm>
              <a:off x="6693024" y="2978755"/>
              <a:ext cx="329040" cy="29160"/>
            </p14:xfrm>
          </p:contentPart>
        </mc:Choice>
        <mc:Fallback xmlns="">
          <p:pic>
            <p:nvPicPr>
              <p:cNvPr id="12" name="Ink 11">
                <a:extLst>
                  <a:ext uri="{FF2B5EF4-FFF2-40B4-BE49-F238E27FC236}">
                    <a16:creationId xmlns:a16="http://schemas.microsoft.com/office/drawing/2014/main" id="{F3454FA0-7932-1A0E-6C56-3DD01941CE7C}"/>
                  </a:ext>
                </a:extLst>
              </p:cNvPr>
              <p:cNvPicPr/>
              <p:nvPr/>
            </p:nvPicPr>
            <p:blipFill>
              <a:blip r:embed="rId12"/>
              <a:stretch>
                <a:fillRect/>
              </a:stretch>
            </p:blipFill>
            <p:spPr>
              <a:xfrm>
                <a:off x="6639024" y="2870755"/>
                <a:ext cx="4366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34184EB-9435-A858-F62B-3CCC7A474716}"/>
                  </a:ext>
                </a:extLst>
              </p14:cNvPr>
              <p14:cNvContentPartPr/>
              <p14:nvPr/>
            </p14:nvContentPartPr>
            <p14:xfrm>
              <a:off x="923664" y="1413475"/>
              <a:ext cx="178560" cy="10080"/>
            </p14:xfrm>
          </p:contentPart>
        </mc:Choice>
        <mc:Fallback xmlns="">
          <p:pic>
            <p:nvPicPr>
              <p:cNvPr id="13" name="Ink 12">
                <a:extLst>
                  <a:ext uri="{FF2B5EF4-FFF2-40B4-BE49-F238E27FC236}">
                    <a16:creationId xmlns:a16="http://schemas.microsoft.com/office/drawing/2014/main" id="{034184EB-9435-A858-F62B-3CCC7A474716}"/>
                  </a:ext>
                </a:extLst>
              </p:cNvPr>
              <p:cNvPicPr/>
              <p:nvPr/>
            </p:nvPicPr>
            <p:blipFill>
              <a:blip r:embed="rId14"/>
              <a:stretch>
                <a:fillRect/>
              </a:stretch>
            </p:blipFill>
            <p:spPr>
              <a:xfrm>
                <a:off x="869664" y="1305835"/>
                <a:ext cx="286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B73CC882-D15E-E5EE-5C29-86E7CE0A6FE2}"/>
                  </a:ext>
                </a:extLst>
              </p14:cNvPr>
              <p14:cNvContentPartPr/>
              <p14:nvPr/>
            </p14:nvContentPartPr>
            <p14:xfrm>
              <a:off x="2064504" y="1422475"/>
              <a:ext cx="527040" cy="11160"/>
            </p14:xfrm>
          </p:contentPart>
        </mc:Choice>
        <mc:Fallback xmlns="">
          <p:pic>
            <p:nvPicPr>
              <p:cNvPr id="14" name="Ink 13">
                <a:extLst>
                  <a:ext uri="{FF2B5EF4-FFF2-40B4-BE49-F238E27FC236}">
                    <a16:creationId xmlns:a16="http://schemas.microsoft.com/office/drawing/2014/main" id="{B73CC882-D15E-E5EE-5C29-86E7CE0A6FE2}"/>
                  </a:ext>
                </a:extLst>
              </p:cNvPr>
              <p:cNvPicPr/>
              <p:nvPr/>
            </p:nvPicPr>
            <p:blipFill>
              <a:blip r:embed="rId16"/>
              <a:stretch>
                <a:fillRect/>
              </a:stretch>
            </p:blipFill>
            <p:spPr>
              <a:xfrm>
                <a:off x="2010504" y="1314835"/>
                <a:ext cx="6346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73BB5C7-6776-74B8-A678-96145AC1DA55}"/>
                  </a:ext>
                </a:extLst>
              </p14:cNvPr>
              <p14:cNvContentPartPr/>
              <p14:nvPr/>
            </p14:nvContentPartPr>
            <p14:xfrm>
              <a:off x="3694944" y="1385755"/>
              <a:ext cx="395280" cy="10080"/>
            </p14:xfrm>
          </p:contentPart>
        </mc:Choice>
        <mc:Fallback xmlns="">
          <p:pic>
            <p:nvPicPr>
              <p:cNvPr id="15" name="Ink 14">
                <a:extLst>
                  <a:ext uri="{FF2B5EF4-FFF2-40B4-BE49-F238E27FC236}">
                    <a16:creationId xmlns:a16="http://schemas.microsoft.com/office/drawing/2014/main" id="{F73BB5C7-6776-74B8-A678-96145AC1DA55}"/>
                  </a:ext>
                </a:extLst>
              </p:cNvPr>
              <p:cNvPicPr/>
              <p:nvPr/>
            </p:nvPicPr>
            <p:blipFill>
              <a:blip r:embed="rId18"/>
              <a:stretch>
                <a:fillRect/>
              </a:stretch>
            </p:blipFill>
            <p:spPr>
              <a:xfrm>
                <a:off x="3641304" y="1277755"/>
                <a:ext cx="50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573987B2-3EA3-FAEA-4EDD-82425E3AC911}"/>
                  </a:ext>
                </a:extLst>
              </p14:cNvPr>
              <p14:cNvContentPartPr/>
              <p14:nvPr/>
            </p14:nvContentPartPr>
            <p14:xfrm>
              <a:off x="5222064" y="1375675"/>
              <a:ext cx="357120" cy="19800"/>
            </p14:xfrm>
          </p:contentPart>
        </mc:Choice>
        <mc:Fallback xmlns="">
          <p:pic>
            <p:nvPicPr>
              <p:cNvPr id="16" name="Ink 15">
                <a:extLst>
                  <a:ext uri="{FF2B5EF4-FFF2-40B4-BE49-F238E27FC236}">
                    <a16:creationId xmlns:a16="http://schemas.microsoft.com/office/drawing/2014/main" id="{573987B2-3EA3-FAEA-4EDD-82425E3AC911}"/>
                  </a:ext>
                </a:extLst>
              </p:cNvPr>
              <p:cNvPicPr/>
              <p:nvPr/>
            </p:nvPicPr>
            <p:blipFill>
              <a:blip r:embed="rId20"/>
              <a:stretch>
                <a:fillRect/>
              </a:stretch>
            </p:blipFill>
            <p:spPr>
              <a:xfrm>
                <a:off x="5168424" y="1267675"/>
                <a:ext cx="4647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227CB3A-45F8-0E4D-E019-0F799D815DB7}"/>
                  </a:ext>
                </a:extLst>
              </p14:cNvPr>
              <p14:cNvContentPartPr/>
              <p14:nvPr/>
            </p14:nvContentPartPr>
            <p14:xfrm>
              <a:off x="6655224" y="1394755"/>
              <a:ext cx="404640" cy="30960"/>
            </p14:xfrm>
          </p:contentPart>
        </mc:Choice>
        <mc:Fallback xmlns="">
          <p:pic>
            <p:nvPicPr>
              <p:cNvPr id="17" name="Ink 16">
                <a:extLst>
                  <a:ext uri="{FF2B5EF4-FFF2-40B4-BE49-F238E27FC236}">
                    <a16:creationId xmlns:a16="http://schemas.microsoft.com/office/drawing/2014/main" id="{9227CB3A-45F8-0E4D-E019-0F799D815DB7}"/>
                  </a:ext>
                </a:extLst>
              </p:cNvPr>
              <p:cNvPicPr/>
              <p:nvPr/>
            </p:nvPicPr>
            <p:blipFill>
              <a:blip r:embed="rId22"/>
              <a:stretch>
                <a:fillRect/>
              </a:stretch>
            </p:blipFill>
            <p:spPr>
              <a:xfrm>
                <a:off x="6601224" y="1287115"/>
                <a:ext cx="512280" cy="246600"/>
              </a:xfrm>
              <a:prstGeom prst="rect">
                <a:avLst/>
              </a:prstGeom>
            </p:spPr>
          </p:pic>
        </mc:Fallback>
      </mc:AlternateContent>
      <p:sp>
        <p:nvSpPr>
          <p:cNvPr id="18" name="TextBox 17">
            <a:extLst>
              <a:ext uri="{FF2B5EF4-FFF2-40B4-BE49-F238E27FC236}">
                <a16:creationId xmlns:a16="http://schemas.microsoft.com/office/drawing/2014/main" id="{70F6DFEB-6F71-4EBD-596D-9430BE382A12}"/>
              </a:ext>
            </a:extLst>
          </p:cNvPr>
          <p:cNvSpPr txBox="1"/>
          <p:nvPr/>
        </p:nvSpPr>
        <p:spPr>
          <a:xfrm>
            <a:off x="7200478" y="1159497"/>
            <a:ext cx="2554664" cy="1200329"/>
          </a:xfrm>
          <a:prstGeom prst="rect">
            <a:avLst/>
          </a:prstGeom>
          <a:noFill/>
        </p:spPr>
        <p:txBody>
          <a:bodyPr wrap="square" rtlCol="0">
            <a:spAutoFit/>
          </a:bodyPr>
          <a:lstStyle/>
          <a:p>
            <a:r>
              <a:rPr lang="en-US" dirty="0"/>
              <a:t>Actual Emission in 2021 per our dataset : 37,123.85 million MtCO2</a:t>
            </a:r>
          </a:p>
        </p:txBody>
      </p:sp>
      <p:sp>
        <p:nvSpPr>
          <p:cNvPr id="19" name="TextBox 18">
            <a:extLst>
              <a:ext uri="{FF2B5EF4-FFF2-40B4-BE49-F238E27FC236}">
                <a16:creationId xmlns:a16="http://schemas.microsoft.com/office/drawing/2014/main" id="{02EA85E5-DC18-B674-6AD1-E2BCA3390D03}"/>
              </a:ext>
            </a:extLst>
          </p:cNvPr>
          <p:cNvSpPr txBox="1"/>
          <p:nvPr/>
        </p:nvSpPr>
        <p:spPr>
          <a:xfrm>
            <a:off x="7248412" y="2877474"/>
            <a:ext cx="2458796" cy="1754326"/>
          </a:xfrm>
          <a:prstGeom prst="rect">
            <a:avLst/>
          </a:prstGeom>
          <a:noFill/>
        </p:spPr>
        <p:txBody>
          <a:bodyPr wrap="square" rtlCol="0">
            <a:spAutoFit/>
          </a:bodyPr>
          <a:lstStyle/>
          <a:p>
            <a:r>
              <a:rPr lang="en-US" dirty="0"/>
              <a:t>The 2000-2021 and 1980-2021 quite close in terms of predictions, signs of a constant growth rate for the last 40 years.</a:t>
            </a:r>
          </a:p>
        </p:txBody>
      </p:sp>
    </p:spTree>
    <p:extLst>
      <p:ext uri="{BB962C8B-B14F-4D97-AF65-F5344CB8AC3E}">
        <p14:creationId xmlns:p14="http://schemas.microsoft.com/office/powerpoint/2010/main" val="8566626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0</TotalTime>
  <Words>1206</Words>
  <Application>Microsoft Office PowerPoint</Application>
  <PresentationFormat>Widescreen</PresentationFormat>
  <Paragraphs>109</Paragraphs>
  <Slides>19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-apple-system</vt:lpstr>
      <vt:lpstr>Slack-Lato</vt:lpstr>
      <vt:lpstr>Arial</vt:lpstr>
      <vt:lpstr>Courier New</vt:lpstr>
      <vt:lpstr>Merriweather Sans Regular</vt:lpstr>
      <vt:lpstr>Roboto</vt:lpstr>
      <vt:lpstr>Trebuchet MS</vt:lpstr>
      <vt:lpstr>Wingdings</vt:lpstr>
      <vt:lpstr>Wingdings 3</vt:lpstr>
      <vt:lpstr>Facet</vt:lpstr>
      <vt:lpstr>CO2 Emission Trends</vt:lpstr>
      <vt:lpstr>What is Climate Change?</vt:lpstr>
      <vt:lpstr>The Paris Agreement</vt:lpstr>
      <vt:lpstr>Dataset Selection and Exploration</vt:lpstr>
      <vt:lpstr>Analysis</vt:lpstr>
      <vt:lpstr>Linear Regression</vt:lpstr>
      <vt:lpstr>Timeframes Comparison</vt:lpstr>
      <vt:lpstr>Timeframes Comparison</vt:lpstr>
      <vt:lpstr>Prediction Model Results</vt:lpstr>
      <vt:lpstr>Model Comparison (Removing Exponential Outlier)</vt:lpstr>
      <vt:lpstr>Unsupervised Machine Learning </vt:lpstr>
      <vt:lpstr>Unsupervised learning with K-mean clustering </vt:lpstr>
      <vt:lpstr>PowerPoint Presentation</vt:lpstr>
      <vt:lpstr>Discussion</vt:lpstr>
      <vt:lpstr>Deep Neural Network</vt:lpstr>
      <vt:lpstr>PowerPoint Presentation</vt:lpstr>
      <vt:lpstr>Discussion</vt:lpstr>
      <vt:lpstr>Data Visualization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CO2 Emission Trends</dc:title>
  <dc:creator>Lesly Boulos</dc:creator>
  <cp:lastModifiedBy>Lesly Boulos</cp:lastModifiedBy>
  <cp:revision>19</cp:revision>
  <dcterms:created xsi:type="dcterms:W3CDTF">2023-02-06T00:17:41Z</dcterms:created>
  <dcterms:modified xsi:type="dcterms:W3CDTF">2023-02-08T03:36:27Z</dcterms:modified>
</cp:coreProperties>
</file>